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2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0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008062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jPVZ8lwA66xf2FGrnLMkjZMcM+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C7127-581B-4495-8DED-AB7E16B0497C}" v="34" dt="2022-04-12T15:12:45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0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598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Hélène GLEN" userId="6e72ee1095a080da" providerId="LiveId" clId="{33CC7127-581B-4495-8DED-AB7E16B0497C}"/>
    <pc:docChg chg="undo custSel addSld delSld modSld">
      <pc:chgData name="Marie Hélène GLEN" userId="6e72ee1095a080da" providerId="LiveId" clId="{33CC7127-581B-4495-8DED-AB7E16B0497C}" dt="2022-04-12T15:33:40.692" v="233" actId="1076"/>
      <pc:docMkLst>
        <pc:docMk/>
      </pc:docMkLst>
      <pc:sldChg chg="modSp mod">
        <pc:chgData name="Marie Hélène GLEN" userId="6e72ee1095a080da" providerId="LiveId" clId="{33CC7127-581B-4495-8DED-AB7E16B0497C}" dt="2022-04-12T15:23:32.373" v="107" actId="14100"/>
        <pc:sldMkLst>
          <pc:docMk/>
          <pc:sldMk cId="0" sldId="258"/>
        </pc:sldMkLst>
        <pc:spChg chg="mod">
          <ac:chgData name="Marie Hélène GLEN" userId="6e72ee1095a080da" providerId="LiveId" clId="{33CC7127-581B-4495-8DED-AB7E16B0497C}" dt="2022-04-12T15:23:32.373" v="107" actId="14100"/>
          <ac:spMkLst>
            <pc:docMk/>
            <pc:sldMk cId="0" sldId="258"/>
            <ac:spMk id="59" creationId="{00000000-0000-0000-0000-000000000000}"/>
          </ac:spMkLst>
        </pc:spChg>
        <pc:spChg chg="mod">
          <ac:chgData name="Marie Hélène GLEN" userId="6e72ee1095a080da" providerId="LiveId" clId="{33CC7127-581B-4495-8DED-AB7E16B0497C}" dt="2022-04-12T15:22:54.976" v="97" actId="1076"/>
          <ac:spMkLst>
            <pc:docMk/>
            <pc:sldMk cId="0" sldId="258"/>
            <ac:spMk id="65" creationId="{00000000-0000-0000-0000-000000000000}"/>
          </ac:spMkLst>
        </pc:spChg>
      </pc:sldChg>
      <pc:sldChg chg="modSp mod">
        <pc:chgData name="Marie Hélène GLEN" userId="6e72ee1095a080da" providerId="LiveId" clId="{33CC7127-581B-4495-8DED-AB7E16B0497C}" dt="2022-04-12T15:24:32.984" v="113" actId="14100"/>
        <pc:sldMkLst>
          <pc:docMk/>
          <pc:sldMk cId="0" sldId="260"/>
        </pc:sldMkLst>
        <pc:spChg chg="mod">
          <ac:chgData name="Marie Hélène GLEN" userId="6e72ee1095a080da" providerId="LiveId" clId="{33CC7127-581B-4495-8DED-AB7E16B0497C}" dt="2022-04-12T15:24:32.984" v="113" actId="14100"/>
          <ac:spMkLst>
            <pc:docMk/>
            <pc:sldMk cId="0" sldId="260"/>
            <ac:spMk id="83" creationId="{00000000-0000-0000-0000-000000000000}"/>
          </ac:spMkLst>
        </pc:spChg>
      </pc:sldChg>
      <pc:sldChg chg="modSp mod">
        <pc:chgData name="Marie Hélène GLEN" userId="6e72ee1095a080da" providerId="LiveId" clId="{33CC7127-581B-4495-8DED-AB7E16B0497C}" dt="2022-04-12T15:25:00.932" v="116" actId="14100"/>
        <pc:sldMkLst>
          <pc:docMk/>
          <pc:sldMk cId="0" sldId="261"/>
        </pc:sldMkLst>
        <pc:spChg chg="mod">
          <ac:chgData name="Marie Hélène GLEN" userId="6e72ee1095a080da" providerId="LiveId" clId="{33CC7127-581B-4495-8DED-AB7E16B0497C}" dt="2022-04-12T15:25:00.932" v="116" actId="14100"/>
          <ac:spMkLst>
            <pc:docMk/>
            <pc:sldMk cId="0" sldId="261"/>
            <ac:spMk id="90" creationId="{00000000-0000-0000-0000-000000000000}"/>
          </ac:spMkLst>
        </pc:spChg>
      </pc:sldChg>
      <pc:sldChg chg="modSp mod">
        <pc:chgData name="Marie Hélène GLEN" userId="6e72ee1095a080da" providerId="LiveId" clId="{33CC7127-581B-4495-8DED-AB7E16B0497C}" dt="2022-04-12T15:25:34.627" v="117" actId="108"/>
        <pc:sldMkLst>
          <pc:docMk/>
          <pc:sldMk cId="0" sldId="262"/>
        </pc:sldMkLst>
        <pc:spChg chg="mod">
          <ac:chgData name="Marie Hélène GLEN" userId="6e72ee1095a080da" providerId="LiveId" clId="{33CC7127-581B-4495-8DED-AB7E16B0497C}" dt="2022-04-12T15:25:34.627" v="117" actId="108"/>
          <ac:spMkLst>
            <pc:docMk/>
            <pc:sldMk cId="0" sldId="262"/>
            <ac:spMk id="99" creationId="{00000000-0000-0000-0000-000000000000}"/>
          </ac:spMkLst>
        </pc:spChg>
      </pc:sldChg>
      <pc:sldChg chg="modSp mod">
        <pc:chgData name="Marie Hélène GLEN" userId="6e72ee1095a080da" providerId="LiveId" clId="{33CC7127-581B-4495-8DED-AB7E16B0497C}" dt="2022-04-12T15:26:07.720" v="120" actId="1076"/>
        <pc:sldMkLst>
          <pc:docMk/>
          <pc:sldMk cId="0" sldId="264"/>
        </pc:sldMkLst>
        <pc:spChg chg="mod">
          <ac:chgData name="Marie Hélène GLEN" userId="6e72ee1095a080da" providerId="LiveId" clId="{33CC7127-581B-4495-8DED-AB7E16B0497C}" dt="2022-04-12T15:26:07.720" v="120" actId="1076"/>
          <ac:spMkLst>
            <pc:docMk/>
            <pc:sldMk cId="0" sldId="264"/>
            <ac:spMk id="119" creationId="{00000000-0000-0000-0000-000000000000}"/>
          </ac:spMkLst>
        </pc:spChg>
      </pc:sldChg>
      <pc:sldChg chg="addSp mod">
        <pc:chgData name="Marie Hélène GLEN" userId="6e72ee1095a080da" providerId="LiveId" clId="{33CC7127-581B-4495-8DED-AB7E16B0497C}" dt="2022-04-12T15:09:52.477" v="26" actId="11529"/>
        <pc:sldMkLst>
          <pc:docMk/>
          <pc:sldMk cId="0" sldId="265"/>
        </pc:sldMkLst>
        <pc:spChg chg="add">
          <ac:chgData name="Marie Hélène GLEN" userId="6e72ee1095a080da" providerId="LiveId" clId="{33CC7127-581B-4495-8DED-AB7E16B0497C}" dt="2022-04-12T15:09:52.477" v="26" actId="11529"/>
          <ac:spMkLst>
            <pc:docMk/>
            <pc:sldMk cId="0" sldId="265"/>
            <ac:spMk id="2" creationId="{24DD2009-C222-4E35-BE18-AD096C88CC7D}"/>
          </ac:spMkLst>
        </pc:spChg>
      </pc:sldChg>
      <pc:sldChg chg="modSp mod">
        <pc:chgData name="Marie Hélène GLEN" userId="6e72ee1095a080da" providerId="LiveId" clId="{33CC7127-581B-4495-8DED-AB7E16B0497C}" dt="2022-04-12T15:10:19.502" v="28" actId="207"/>
        <pc:sldMkLst>
          <pc:docMk/>
          <pc:sldMk cId="0" sldId="266"/>
        </pc:sldMkLst>
        <pc:spChg chg="mod">
          <ac:chgData name="Marie Hélène GLEN" userId="6e72ee1095a080da" providerId="LiveId" clId="{33CC7127-581B-4495-8DED-AB7E16B0497C}" dt="2022-04-12T15:10:19.502" v="28" actId="207"/>
          <ac:spMkLst>
            <pc:docMk/>
            <pc:sldMk cId="0" sldId="266"/>
            <ac:spMk id="151" creationId="{00000000-0000-0000-0000-000000000000}"/>
          </ac:spMkLst>
        </pc:spChg>
      </pc:sldChg>
      <pc:sldChg chg="modSp mod">
        <pc:chgData name="Marie Hélène GLEN" userId="6e72ee1095a080da" providerId="LiveId" clId="{33CC7127-581B-4495-8DED-AB7E16B0497C}" dt="2022-04-12T15:27:15.456" v="159" actId="6549"/>
        <pc:sldMkLst>
          <pc:docMk/>
          <pc:sldMk cId="0" sldId="267"/>
        </pc:sldMkLst>
        <pc:spChg chg="mod">
          <ac:chgData name="Marie Hélène GLEN" userId="6e72ee1095a080da" providerId="LiveId" clId="{33CC7127-581B-4495-8DED-AB7E16B0497C}" dt="2022-04-12T15:27:15.456" v="159" actId="6549"/>
          <ac:spMkLst>
            <pc:docMk/>
            <pc:sldMk cId="0" sldId="267"/>
            <ac:spMk id="159" creationId="{00000000-0000-0000-0000-000000000000}"/>
          </ac:spMkLst>
        </pc:spChg>
      </pc:sldChg>
      <pc:sldChg chg="modSp mod">
        <pc:chgData name="Marie Hélène GLEN" userId="6e72ee1095a080da" providerId="LiveId" clId="{33CC7127-581B-4495-8DED-AB7E16B0497C}" dt="2022-04-12T15:28:13.659" v="192" actId="6549"/>
        <pc:sldMkLst>
          <pc:docMk/>
          <pc:sldMk cId="0" sldId="268"/>
        </pc:sldMkLst>
        <pc:spChg chg="mod">
          <ac:chgData name="Marie Hélène GLEN" userId="6e72ee1095a080da" providerId="LiveId" clId="{33CC7127-581B-4495-8DED-AB7E16B0497C}" dt="2022-04-12T15:28:13.659" v="192" actId="6549"/>
          <ac:spMkLst>
            <pc:docMk/>
            <pc:sldMk cId="0" sldId="268"/>
            <ac:spMk id="167" creationId="{00000000-0000-0000-0000-000000000000}"/>
          </ac:spMkLst>
        </pc:spChg>
        <pc:picChg chg="mod">
          <ac:chgData name="Marie Hélène GLEN" userId="6e72ee1095a080da" providerId="LiveId" clId="{33CC7127-581B-4495-8DED-AB7E16B0497C}" dt="2022-04-12T15:15:01.260" v="46" actId="1076"/>
          <ac:picMkLst>
            <pc:docMk/>
            <pc:sldMk cId="0" sldId="268"/>
            <ac:picMk id="171" creationId="{00000000-0000-0000-0000-000000000000}"/>
          </ac:picMkLst>
        </pc:picChg>
      </pc:sldChg>
      <pc:sldChg chg="modSp mod">
        <pc:chgData name="Marie Hélène GLEN" userId="6e72ee1095a080da" providerId="LiveId" clId="{33CC7127-581B-4495-8DED-AB7E16B0497C}" dt="2022-04-12T15:16:12.437" v="51" actId="1076"/>
        <pc:sldMkLst>
          <pc:docMk/>
          <pc:sldMk cId="0" sldId="269"/>
        </pc:sldMkLst>
        <pc:spChg chg="mod">
          <ac:chgData name="Marie Hélène GLEN" userId="6e72ee1095a080da" providerId="LiveId" clId="{33CC7127-581B-4495-8DED-AB7E16B0497C}" dt="2022-04-12T15:16:12.437" v="51" actId="1076"/>
          <ac:spMkLst>
            <pc:docMk/>
            <pc:sldMk cId="0" sldId="269"/>
            <ac:spMk id="178" creationId="{00000000-0000-0000-0000-000000000000}"/>
          </ac:spMkLst>
        </pc:spChg>
        <pc:picChg chg="mod">
          <ac:chgData name="Marie Hélène GLEN" userId="6e72ee1095a080da" providerId="LiveId" clId="{33CC7127-581B-4495-8DED-AB7E16B0497C}" dt="2022-04-12T15:15:57.989" v="49" actId="1076"/>
          <ac:picMkLst>
            <pc:docMk/>
            <pc:sldMk cId="0" sldId="269"/>
            <ac:picMk id="182" creationId="{00000000-0000-0000-0000-000000000000}"/>
          </ac:picMkLst>
        </pc:picChg>
      </pc:sldChg>
      <pc:sldChg chg="modSp mod">
        <pc:chgData name="Marie Hélène GLEN" userId="6e72ee1095a080da" providerId="LiveId" clId="{33CC7127-581B-4495-8DED-AB7E16B0497C}" dt="2022-04-12T15:17:02.175" v="55" actId="108"/>
        <pc:sldMkLst>
          <pc:docMk/>
          <pc:sldMk cId="0" sldId="270"/>
        </pc:sldMkLst>
        <pc:spChg chg="mod">
          <ac:chgData name="Marie Hélène GLEN" userId="6e72ee1095a080da" providerId="LiveId" clId="{33CC7127-581B-4495-8DED-AB7E16B0497C}" dt="2022-04-12T15:17:02.175" v="55" actId="108"/>
          <ac:spMkLst>
            <pc:docMk/>
            <pc:sldMk cId="0" sldId="270"/>
            <ac:spMk id="195" creationId="{00000000-0000-0000-0000-000000000000}"/>
          </ac:spMkLst>
        </pc:spChg>
      </pc:sldChg>
      <pc:sldChg chg="del modNotes">
        <pc:chgData name="Marie Hélène GLEN" userId="6e72ee1095a080da" providerId="LiveId" clId="{33CC7127-581B-4495-8DED-AB7E16B0497C}" dt="2022-04-12T15:18:19.879" v="57" actId="47"/>
        <pc:sldMkLst>
          <pc:docMk/>
          <pc:sldMk cId="0" sldId="271"/>
        </pc:sldMkLst>
      </pc:sldChg>
      <pc:sldChg chg="modSp mod">
        <pc:chgData name="Marie Hélène GLEN" userId="6e72ee1095a080da" providerId="LiveId" clId="{33CC7127-581B-4495-8DED-AB7E16B0497C}" dt="2022-04-12T15:29:38.705" v="194" actId="6549"/>
        <pc:sldMkLst>
          <pc:docMk/>
          <pc:sldMk cId="0" sldId="272"/>
        </pc:sldMkLst>
        <pc:spChg chg="mod">
          <ac:chgData name="Marie Hélène GLEN" userId="6e72ee1095a080da" providerId="LiveId" clId="{33CC7127-581B-4495-8DED-AB7E16B0497C}" dt="2022-04-12T15:29:38.705" v="194" actId="6549"/>
          <ac:spMkLst>
            <pc:docMk/>
            <pc:sldMk cId="0" sldId="272"/>
            <ac:spMk id="220" creationId="{00000000-0000-0000-0000-000000000000}"/>
          </ac:spMkLst>
        </pc:spChg>
      </pc:sldChg>
      <pc:sldChg chg="modSp mod">
        <pc:chgData name="Marie Hélène GLEN" userId="6e72ee1095a080da" providerId="LiveId" clId="{33CC7127-581B-4495-8DED-AB7E16B0497C}" dt="2022-04-12T15:31:04.580" v="212" actId="14100"/>
        <pc:sldMkLst>
          <pc:docMk/>
          <pc:sldMk cId="0" sldId="273"/>
        </pc:sldMkLst>
        <pc:spChg chg="mod">
          <ac:chgData name="Marie Hélène GLEN" userId="6e72ee1095a080da" providerId="LiveId" clId="{33CC7127-581B-4495-8DED-AB7E16B0497C}" dt="2022-04-12T15:30:01.578" v="195" actId="14100"/>
          <ac:spMkLst>
            <pc:docMk/>
            <pc:sldMk cId="0" sldId="273"/>
            <ac:spMk id="227" creationId="{00000000-0000-0000-0000-000000000000}"/>
          </ac:spMkLst>
        </pc:spChg>
        <pc:spChg chg="mod">
          <ac:chgData name="Marie Hélène GLEN" userId="6e72ee1095a080da" providerId="LiveId" clId="{33CC7127-581B-4495-8DED-AB7E16B0497C}" dt="2022-04-12T15:30:51.396" v="209" actId="6549"/>
          <ac:spMkLst>
            <pc:docMk/>
            <pc:sldMk cId="0" sldId="273"/>
            <ac:spMk id="228" creationId="{00000000-0000-0000-0000-000000000000}"/>
          </ac:spMkLst>
        </pc:spChg>
        <pc:picChg chg="mod">
          <ac:chgData name="Marie Hélène GLEN" userId="6e72ee1095a080da" providerId="LiveId" clId="{33CC7127-581B-4495-8DED-AB7E16B0497C}" dt="2022-04-12T15:31:04.580" v="212" actId="14100"/>
          <ac:picMkLst>
            <pc:docMk/>
            <pc:sldMk cId="0" sldId="273"/>
            <ac:picMk id="229" creationId="{00000000-0000-0000-0000-000000000000}"/>
          </ac:picMkLst>
        </pc:picChg>
      </pc:sldChg>
      <pc:sldChg chg="modSp mod">
        <pc:chgData name="Marie Hélène GLEN" userId="6e72ee1095a080da" providerId="LiveId" clId="{33CC7127-581B-4495-8DED-AB7E16B0497C}" dt="2022-04-12T15:33:06.436" v="228" actId="1076"/>
        <pc:sldMkLst>
          <pc:docMk/>
          <pc:sldMk cId="0" sldId="275"/>
        </pc:sldMkLst>
        <pc:spChg chg="mod">
          <ac:chgData name="Marie Hélène GLEN" userId="6e72ee1095a080da" providerId="LiveId" clId="{33CC7127-581B-4495-8DED-AB7E16B0497C}" dt="2022-04-12T15:33:01.452" v="227" actId="403"/>
          <ac:spMkLst>
            <pc:docMk/>
            <pc:sldMk cId="0" sldId="275"/>
            <ac:spMk id="245" creationId="{00000000-0000-0000-0000-000000000000}"/>
          </ac:spMkLst>
        </pc:spChg>
        <pc:spChg chg="mod">
          <ac:chgData name="Marie Hélène GLEN" userId="6e72ee1095a080da" providerId="LiveId" clId="{33CC7127-581B-4495-8DED-AB7E16B0497C}" dt="2022-04-12T15:33:06.436" v="228" actId="1076"/>
          <ac:spMkLst>
            <pc:docMk/>
            <pc:sldMk cId="0" sldId="275"/>
            <ac:spMk id="246" creationId="{00000000-0000-0000-0000-000000000000}"/>
          </ac:spMkLst>
        </pc:spChg>
        <pc:picChg chg="mod">
          <ac:chgData name="Marie Hélène GLEN" userId="6e72ee1095a080da" providerId="LiveId" clId="{33CC7127-581B-4495-8DED-AB7E16B0497C}" dt="2022-04-12T15:31:25.316" v="214" actId="1076"/>
          <ac:picMkLst>
            <pc:docMk/>
            <pc:sldMk cId="0" sldId="275"/>
            <ac:picMk id="247" creationId="{00000000-0000-0000-0000-000000000000}"/>
          </ac:picMkLst>
        </pc:picChg>
      </pc:sldChg>
      <pc:sldChg chg="modSp mod">
        <pc:chgData name="Marie Hélène GLEN" userId="6e72ee1095a080da" providerId="LiveId" clId="{33CC7127-581B-4495-8DED-AB7E16B0497C}" dt="2022-04-12T15:33:24.812" v="231" actId="1076"/>
        <pc:sldMkLst>
          <pc:docMk/>
          <pc:sldMk cId="0" sldId="276"/>
        </pc:sldMkLst>
        <pc:spChg chg="mod">
          <ac:chgData name="Marie Hélène GLEN" userId="6e72ee1095a080da" providerId="LiveId" clId="{33CC7127-581B-4495-8DED-AB7E16B0497C}" dt="2022-04-12T15:33:19.640" v="230" actId="6549"/>
          <ac:spMkLst>
            <pc:docMk/>
            <pc:sldMk cId="0" sldId="276"/>
            <ac:spMk id="253" creationId="{00000000-0000-0000-0000-000000000000}"/>
          </ac:spMkLst>
        </pc:spChg>
        <pc:picChg chg="mod">
          <ac:chgData name="Marie Hélène GLEN" userId="6e72ee1095a080da" providerId="LiveId" clId="{33CC7127-581B-4495-8DED-AB7E16B0497C}" dt="2022-04-12T15:33:24.812" v="231" actId="1076"/>
          <ac:picMkLst>
            <pc:docMk/>
            <pc:sldMk cId="0" sldId="276"/>
            <ac:picMk id="257" creationId="{00000000-0000-0000-0000-000000000000}"/>
          </ac:picMkLst>
        </pc:picChg>
      </pc:sldChg>
      <pc:sldChg chg="modSp mod">
        <pc:chgData name="Marie Hélène GLEN" userId="6e72ee1095a080da" providerId="LiveId" clId="{33CC7127-581B-4495-8DED-AB7E16B0497C}" dt="2022-04-12T15:33:40.692" v="233" actId="1076"/>
        <pc:sldMkLst>
          <pc:docMk/>
          <pc:sldMk cId="0" sldId="277"/>
        </pc:sldMkLst>
        <pc:spChg chg="mod">
          <ac:chgData name="Marie Hélène GLEN" userId="6e72ee1095a080da" providerId="LiveId" clId="{33CC7127-581B-4495-8DED-AB7E16B0497C}" dt="2022-04-12T15:21:17.148" v="90" actId="1076"/>
          <ac:spMkLst>
            <pc:docMk/>
            <pc:sldMk cId="0" sldId="277"/>
            <ac:spMk id="265" creationId="{00000000-0000-0000-0000-000000000000}"/>
          </ac:spMkLst>
        </pc:spChg>
        <pc:spChg chg="mod">
          <ac:chgData name="Marie Hélène GLEN" userId="6e72ee1095a080da" providerId="LiveId" clId="{33CC7127-581B-4495-8DED-AB7E16B0497C}" dt="2022-04-12T15:33:35.123" v="232" actId="14100"/>
          <ac:spMkLst>
            <pc:docMk/>
            <pc:sldMk cId="0" sldId="277"/>
            <ac:spMk id="266" creationId="{00000000-0000-0000-0000-000000000000}"/>
          </ac:spMkLst>
        </pc:spChg>
        <pc:picChg chg="mod">
          <ac:chgData name="Marie Hélène GLEN" userId="6e72ee1095a080da" providerId="LiveId" clId="{33CC7127-581B-4495-8DED-AB7E16B0497C}" dt="2022-04-12T15:33:40.692" v="233" actId="1076"/>
          <ac:picMkLst>
            <pc:docMk/>
            <pc:sldMk cId="0" sldId="277"/>
            <ac:picMk id="264" creationId="{00000000-0000-0000-0000-000000000000}"/>
          </ac:picMkLst>
        </pc:picChg>
      </pc:sldChg>
      <pc:sldChg chg="modSp mod">
        <pc:chgData name="Marie Hélène GLEN" userId="6e72ee1095a080da" providerId="LiveId" clId="{33CC7127-581B-4495-8DED-AB7E16B0497C}" dt="2022-04-12T15:21:33.787" v="91" actId="207"/>
        <pc:sldMkLst>
          <pc:docMk/>
          <pc:sldMk cId="0" sldId="278"/>
        </pc:sldMkLst>
        <pc:spChg chg="mod">
          <ac:chgData name="Marie Hélène GLEN" userId="6e72ee1095a080da" providerId="LiveId" clId="{33CC7127-581B-4495-8DED-AB7E16B0497C}" dt="2022-04-12T15:21:33.787" v="91" actId="207"/>
          <ac:spMkLst>
            <pc:docMk/>
            <pc:sldMk cId="0" sldId="278"/>
            <ac:spMk id="273" creationId="{00000000-0000-0000-0000-000000000000}"/>
          </ac:spMkLst>
        </pc:spChg>
      </pc:sldChg>
      <pc:sldChg chg="add">
        <pc:chgData name="Marie Hélène GLEN" userId="6e72ee1095a080da" providerId="LiveId" clId="{33CC7127-581B-4495-8DED-AB7E16B0497C}" dt="2022-04-12T15:18:03.533" v="56"/>
        <pc:sldMkLst>
          <pc:docMk/>
          <pc:sldMk cId="0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43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dt" idx="10"/>
          </p:nvPr>
        </p:nvSpPr>
        <p:spPr>
          <a:xfrm>
            <a:off x="4278312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ftr" idx="11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n"/>
          <p:cNvSpPr txBox="1">
            <a:spLocks noGrp="1"/>
          </p:cNvSpPr>
          <p:nvPr>
            <p:ph type="sldNum" idx="4"/>
          </p:nvPr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maine-chezelles.com/blog/quels-sont-les-differents-roles-dune-abeille-dans-la-ruche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omaine-chezelles.com/achat-gelee-royale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etaitunehistoire.com/genres/documentaires/lire/bibliddoc_027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45112" cy="4008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5" name="Google Shape;125;p10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DC814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DC814"/>
                </a:solidFill>
                <a:latin typeface="Arial"/>
                <a:ea typeface="Arial"/>
                <a:cs typeface="Arial"/>
                <a:sym typeface="Arial"/>
              </a:rPr>
              <a:t>Nettoyeuse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Au premier jour de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vie,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l’abeille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préposée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au ménage. Elle commence par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nettoyer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les cellules. Le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nettoyage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général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du fond de la ruche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effectué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par des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plus âgées, entre 10 et 15 jours.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DC814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DC814"/>
                </a:solidFill>
                <a:latin typeface="Arial"/>
                <a:ea typeface="Arial"/>
                <a:cs typeface="Arial"/>
                <a:sym typeface="Arial"/>
              </a:rPr>
              <a:t>Maçon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La construction des rayons de la ruche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un travail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collectif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qui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demande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une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grande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coordination.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Ils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sont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fabriqués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par une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chaîne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d’abeilles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qui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sécrètent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écailles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 cire grâce à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leur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glande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cirière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 Un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ouvrage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délicat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épuisant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entrepris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par des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maçonnes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qualifiées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DC814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DC814"/>
                </a:solidFill>
                <a:latin typeface="Arial"/>
                <a:ea typeface="Arial"/>
                <a:cs typeface="Arial"/>
                <a:sym typeface="Arial"/>
              </a:rPr>
              <a:t>Gardienne-Vigile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gardienne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défend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la ruche.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Vigile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posté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à l’entrée de la ruche, la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gardienne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protège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colonie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 ses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ennemis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 Elle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contrôle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l’identité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qui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entrent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dans la ruche en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vérifiant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leur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odeur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, pour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s’assurer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qu’il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ne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s’agit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pas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d’individus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d’autres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colonies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venus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piller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leurs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réserves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DC814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DC814"/>
                </a:solidFill>
                <a:latin typeface="Arial"/>
                <a:ea typeface="Arial"/>
                <a:cs typeface="Arial"/>
                <a:sym typeface="Arial"/>
              </a:rPr>
              <a:t>Nourrice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Arial"/>
              <a:buNone/>
            </a:pP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Quand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elle atteint 5 à 6 jours,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l’abeille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capable de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sécréter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nourriture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pour les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larves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; elle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devient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alors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nourrice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et le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reste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jusqu’à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l’âge de 15 jours. Les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nourrices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prodiguent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soins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attentifs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aux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larves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qui sont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alimentées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individuellement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plus de 1 000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fois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reçoivent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7 000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visites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contrôle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DC814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FDC814"/>
                </a:solidFill>
                <a:latin typeface="Arial"/>
                <a:ea typeface="Arial"/>
                <a:cs typeface="Arial"/>
                <a:sym typeface="Arial"/>
              </a:rPr>
              <a:t>Ventileuse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Arial"/>
              <a:buNone/>
            </a:pP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L’âge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moyen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ventileuses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estimé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à 18 jours,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mais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cette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peut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être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assumée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par des ouvrières de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tous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âges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 La ventilation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consiste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battre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ailes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pour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aérer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la ruche et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contrôler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ainsi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température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, son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taux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d’humidité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et son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taux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gaz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carbonique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 Elle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sert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aussi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assécher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le nectar.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Lors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l’essaimage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, les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ventileuses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ont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pour mission de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battre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le rappel pour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permettre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regroupement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l’essaim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DC814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DC814"/>
                </a:solidFill>
                <a:latin typeface="Arial"/>
                <a:ea typeface="Arial"/>
                <a:cs typeface="Arial"/>
                <a:sym typeface="Arial"/>
              </a:rPr>
              <a:t>Butineuse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Arial"/>
              <a:buNone/>
            </a:pP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Vers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l’âge de trois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semaines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l’ouvrière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peut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devenir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butineuse et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s’envole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enfin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hors de la ruche à la recherche de nectar, de pollen et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d’eau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, indispensables à la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colonie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 Une butineuse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effectue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une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dizaine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à une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centaine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 voyages par jour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selon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proximité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des fleurs. A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ce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train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d’enfer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, elle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s’épuise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vite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 et, au bout de quatre à cinq jours, elle </a:t>
            </a:r>
            <a:r>
              <a:rPr lang="en-US" sz="1000" dirty="0" err="1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meurt</a:t>
            </a:r>
            <a:r>
              <a:rPr lang="en-US" sz="1000" dirty="0">
                <a:solidFill>
                  <a:srgbClr val="1D1D1B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26" name="Google Shape;126;p10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7" name="Google Shape;147;p11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625" rIns="0" bIns="0" anchor="t" anchorCtr="0">
            <a:noAutofit/>
          </a:bodyPr>
          <a:lstStyle/>
          <a:p>
            <a:pPr marL="215900" lvl="0" indent="-21431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Elles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laissent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volontairement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rentrer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les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butineuses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"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d'autres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ruches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" qui sont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chargées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de provisions, pas bêtes les petites bêtes. </a:t>
            </a:r>
            <a:endParaRPr dirty="0"/>
          </a:p>
        </p:txBody>
      </p:sp>
      <p:sp>
        <p:nvSpPr>
          <p:cNvPr id="156" name="Google Shape;156;p12:notes"/>
          <p:cNvSpPr txBox="1"/>
          <p:nvPr/>
        </p:nvSpPr>
        <p:spPr>
          <a:xfrm>
            <a:off x="384969" y="6805612"/>
            <a:ext cx="6788150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Https://com-labeille.com/index.php/2020/04/07/com-la-gardienne/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1" indent="-3667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400"/>
              <a:buFont typeface="Noto Sans Symbols"/>
              <a:buChar char="∙"/>
            </a:pP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l’abeille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vole à une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vitesse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moyenne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d’environ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4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30km/h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. </a:t>
            </a:r>
            <a:endParaRPr dirty="0"/>
          </a:p>
          <a:p>
            <a:pPr marL="377825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100"/>
              <a:buFont typeface="Trebuchet MS"/>
              <a:buNone/>
            </a:pPr>
            <a:r>
              <a:rPr lang="en-US" sz="11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Une butineuse fait en </a:t>
            </a:r>
            <a:r>
              <a:rPr lang="en-US" sz="11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moyenne</a:t>
            </a:r>
            <a:r>
              <a:rPr lang="en-US" sz="11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10 à 15 voyages par jour, et les </a:t>
            </a:r>
            <a:r>
              <a:rPr lang="en-US" sz="11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butineuses</a:t>
            </a:r>
            <a:r>
              <a:rPr lang="en-US" sz="11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1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spécialistes</a:t>
            </a:r>
            <a:r>
              <a:rPr lang="en-US" sz="11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du nectar </a:t>
            </a:r>
            <a:r>
              <a:rPr lang="en-US" sz="11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peuvent</a:t>
            </a:r>
            <a:r>
              <a:rPr lang="en-US" sz="11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en faire </a:t>
            </a:r>
            <a:r>
              <a:rPr lang="en-US" sz="11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jusqu’à</a:t>
            </a:r>
            <a:r>
              <a:rPr lang="en-US" sz="11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150.</a:t>
            </a:r>
            <a:endParaRPr dirty="0"/>
          </a:p>
          <a:p>
            <a:pPr marL="457200" lvl="1" indent="-3667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400"/>
              <a:buFont typeface="Noto Sans Symbols"/>
              <a:buChar char="⮚"/>
            </a:pP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la </a:t>
            </a:r>
            <a:r>
              <a:rPr lang="en-US" sz="1400" b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butineuse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visite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environ 700 fleurs par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heure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400" b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jusqu'à</a:t>
            </a:r>
            <a:r>
              <a:rPr lang="en-US" sz="1400" b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3km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autour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de la ruche.</a:t>
            </a:r>
            <a:endParaRPr dirty="0"/>
          </a:p>
          <a:p>
            <a:pPr marL="457200" lvl="0" indent="-36988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1" indent="-3667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400"/>
              <a:buFont typeface="Noto Sans Symbols"/>
              <a:buChar char="⮚"/>
            </a:pPr>
            <a:r>
              <a:rPr lang="en-US" sz="14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pour faire 1 </a:t>
            </a:r>
            <a:r>
              <a:rPr lang="en-US" sz="14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kilogramme</a:t>
            </a:r>
            <a:r>
              <a:rPr lang="en-US" sz="14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14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miel</a:t>
            </a:r>
            <a:r>
              <a:rPr lang="en-US" sz="14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, les </a:t>
            </a:r>
            <a:r>
              <a:rPr lang="en-US" sz="14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abeilles</a:t>
            </a:r>
            <a:r>
              <a:rPr lang="en-US" sz="14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font environ deux </a:t>
            </a:r>
            <a:r>
              <a:rPr lang="en-US" sz="14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fois</a:t>
            </a:r>
            <a:r>
              <a:rPr lang="en-US" sz="14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le tour du monde et </a:t>
            </a:r>
            <a:r>
              <a:rPr lang="en-US" sz="1400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butinent</a:t>
            </a:r>
            <a:r>
              <a:rPr lang="en-US" sz="1400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1 million de fleurs.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Trebuchet MS"/>
              <a:buNone/>
            </a:pPr>
            <a:r>
              <a:rPr lang="en-US" sz="21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-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b="1" dirty="0">
                <a:solidFill>
                  <a:srgbClr val="FF00FF"/>
                </a:solidFill>
                <a:latin typeface="Trebuchet MS"/>
                <a:ea typeface="Trebuchet MS"/>
                <a:cs typeface="Trebuchet MS"/>
                <a:sym typeface="Trebuchet MS"/>
              </a:rPr>
              <a:t>le </a:t>
            </a:r>
            <a:r>
              <a:rPr lang="en-US" sz="1000" b="1" dirty="0" err="1">
                <a:solidFill>
                  <a:srgbClr val="FF00FF"/>
                </a:solidFill>
                <a:latin typeface="Trebuchet MS"/>
                <a:ea typeface="Trebuchet MS"/>
                <a:cs typeface="Trebuchet MS"/>
                <a:sym typeface="Trebuchet MS"/>
              </a:rPr>
              <a:t>miellat</a:t>
            </a:r>
            <a:r>
              <a:rPr lang="en-US" sz="1000" b="1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exsudat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d’insecte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comme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le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puceron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ou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la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cochenille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, que les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abeilles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récoltent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sur les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végétaux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parasités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. Elles le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régurgitent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ensuite pour former une substance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similaire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au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miel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mais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moins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liquide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et aux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saveurs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plus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prononcées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qui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est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appelé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miellat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également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</a:pPr>
            <a:endParaRPr sz="1000" dirty="0"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Trebuchet MS"/>
              <a:buNone/>
            </a:pP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l'abeille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butineuse récolte le pollen des fleurs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visitées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elle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peut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soit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le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consommer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soit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le stocker  en boule  pour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être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plus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facilement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transporté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au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niveau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de ses pattes.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</a:pPr>
            <a:endParaRPr sz="1000" dirty="0"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Trebuchet MS"/>
              <a:buNone/>
            </a:pP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à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l'aide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sa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trompe en forme de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paille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, une abeille butineuse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boit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le nectar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liquide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d'une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fleur et le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stocke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dans un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organe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spécial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appelé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estomac de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miel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</a:pPr>
            <a:endParaRPr sz="1000" dirty="0"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Trebuchet MS"/>
              <a:buNone/>
            </a:pP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l'abeille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continue de se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nourrir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jusqu'à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remplir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son estomac, visitant 50 à 100 fleurs par voyage </a:t>
            </a:r>
            <a:r>
              <a:rPr lang="en-US" sz="1000" dirty="0" err="1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depuis</a:t>
            </a: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 la ruche.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</a:pPr>
            <a:endParaRPr sz="1000" dirty="0">
              <a:solidFill>
                <a:srgbClr val="666666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Trebuchet MS"/>
              <a:buNone/>
            </a:pPr>
            <a:r>
              <a:rPr lang="en-US" sz="1000" dirty="0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</p:txBody>
      </p:sp>
      <p:sp>
        <p:nvSpPr>
          <p:cNvPr id="165" name="Google Shape;165;p13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68425" y="4824413"/>
            <a:ext cx="5345113" cy="4008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p14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:notes"/>
          <p:cNvSpPr txBox="1"/>
          <p:nvPr/>
        </p:nvSpPr>
        <p:spPr>
          <a:xfrm>
            <a:off x="2592387" y="1008062"/>
            <a:ext cx="1260475" cy="85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pollinisation</a:t>
            </a:r>
            <a:endParaRPr/>
          </a:p>
        </p:txBody>
      </p:sp>
      <p:sp>
        <p:nvSpPr>
          <p:cNvPr id="176" name="Google Shape;176;p14:notes"/>
          <p:cNvSpPr txBox="1"/>
          <p:nvPr/>
        </p:nvSpPr>
        <p:spPr>
          <a:xfrm>
            <a:off x="3168650" y="1728787"/>
            <a:ext cx="1516062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Slide 4 72 73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2863" y="1027113"/>
            <a:ext cx="4933950" cy="3700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6" name="Google Shape;186;p15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6050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D9FD846D-32F5-479C-A3C8-C261E2E9F8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791842-8CFD-48F1-BED6-F6347E42F53C}" type="slidenum">
              <a:rPr lang="fr-FR" altLang="fr-FR" sz="1400" smtClean="0"/>
              <a:pPr>
                <a:spcBef>
                  <a:spcPct val="0"/>
                </a:spcBef>
              </a:pPr>
              <a:t>16</a:t>
            </a:fld>
            <a:endParaRPr lang="fr-FR" altLang="fr-FR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A20DED0C-D505-4DFC-8FBA-C3857F65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EC31A308-3648-449C-82DD-BC4CA8390344}" type="slidenum"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pPr algn="r" eaLnBrk="1">
                <a:spcBef>
                  <a:spcPct val="0"/>
                </a:spcBef>
              </a:pPr>
              <a:t>16</a:t>
            </a:fld>
            <a:endParaRPr lang="fr-FR" alt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A16D11B8-B3BE-41B2-96B1-F7273FABB2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9A80DEDD-7CAA-481C-B23E-2CDDC8A63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fr-FR" altLang="fr-FR" sz="2000">
              <a:latin typeface="Arial" panose="020B0604020202020204" pitchFamily="34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3" name="Google Shape;213;p17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butinent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 fleurs en particulier (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lavande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thym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romarin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…),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toute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variété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fleurs en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montagne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En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du lieu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où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trouve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leur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ruche,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différents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types de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miel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sont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créés.En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butinant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une fleur,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l’abeille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récolte son nectar qu’elle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assèche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le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déshumidifiant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qu’elle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travaille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pour le transformer en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miel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Arrivées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à la ruche, les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butineuses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transmettent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aux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receveuses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Grâce à une enzyme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présente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dans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leur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salive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l'invertase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les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transforment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petit à petit le 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nectar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miel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L'invertase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transforme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 saccharose en glucose et fructose.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C’est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ensuite en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arrivant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à l’entrée de la ruche, qu’elle passe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nectar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travaillé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aux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autres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partir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re-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chercher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l’intérieur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ruche,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l’apiculteur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insère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feuille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cire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construisant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alvéoles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Une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fois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qu’une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alvéole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pleine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miel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les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ferme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avec de la cire.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miel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peut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être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fabriqué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également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avec le  </a:t>
            </a:r>
            <a:r>
              <a:rPr lang="en-US" sz="11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miellat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sève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produites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 des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pucerons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certains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arbres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100"/>
              <a:buNone/>
            </a:pP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7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18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8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/>
          </a:p>
        </p:txBody>
      </p:sp>
      <p:sp>
        <p:nvSpPr>
          <p:cNvPr id="225" name="Google Shape;225;p18:notes"/>
          <p:cNvSpPr txBox="1"/>
          <p:nvPr/>
        </p:nvSpPr>
        <p:spPr>
          <a:xfrm>
            <a:off x="1106488" y="5172075"/>
            <a:ext cx="5589587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53800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€™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Ã©claireuse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effectue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danse en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cercleÂ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autour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€™un rayon, dans un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puis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dans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€™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autre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Entre 25m et 100m,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danse en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huitÂ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(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faucilleÂ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intervient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 Pour les distances de plus de 100m,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danse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frÃ©tillanteÂ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€™applique : le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mouvement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reprend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celui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dâ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€™un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huit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en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marquant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ligne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rectiligne</a:t>
            </a:r>
            <a:r>
              <a:rPr lang="en-US" sz="1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du milieu.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p19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444444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Une abeille qui </a:t>
            </a:r>
            <a:r>
              <a:rPr lang="en-US" sz="18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dort</a:t>
            </a:r>
            <a:r>
              <a:rPr lang="en-US" sz="18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ne </a:t>
            </a:r>
            <a:r>
              <a:rPr lang="en-US" sz="18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bouge</a:t>
            </a:r>
            <a:r>
              <a:rPr lang="en-US" sz="18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plus, elle laisse </a:t>
            </a:r>
            <a:r>
              <a:rPr lang="en-US" sz="18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tomber</a:t>
            </a:r>
            <a:r>
              <a:rPr lang="en-US" sz="18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8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tête et ses </a:t>
            </a:r>
            <a:r>
              <a:rPr lang="en-US" sz="18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antennes</a:t>
            </a:r>
            <a:r>
              <a:rPr lang="en-US" sz="18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ne </a:t>
            </a:r>
            <a:r>
              <a:rPr lang="en-US" sz="18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bougent</a:t>
            </a:r>
            <a:r>
              <a:rPr lang="en-US" sz="18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plus. </a:t>
            </a:r>
            <a:r>
              <a:rPr lang="en-US" sz="1800" b="1" dirty="0">
                <a:solidFill>
                  <a:srgbClr val="2D2D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Une exception au sein de la ruche : les </a:t>
            </a:r>
            <a:r>
              <a:rPr lang="en-US" sz="1800" b="1" u="sng" dirty="0" err="1">
                <a:solidFill>
                  <a:srgbClr val="44444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abeilles</a:t>
            </a:r>
            <a:r>
              <a:rPr lang="en-US" sz="1800" b="1" u="sng" dirty="0">
                <a:solidFill>
                  <a:srgbClr val="44444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b="1" u="sng" dirty="0" err="1">
                <a:solidFill>
                  <a:srgbClr val="44444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nourricières</a:t>
            </a:r>
            <a:r>
              <a:rPr lang="en-US" sz="1800" b="1" dirty="0">
                <a:solidFill>
                  <a:srgbClr val="2D2D2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44444"/>
              </a:buClr>
              <a:buSzPts val="1300"/>
              <a:buFont typeface="Times New Roman"/>
              <a:buNone/>
            </a:pP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abeilles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nourricières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sont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celles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qui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s’occupent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du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couvain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Leur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rôle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essentiel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puisqu’il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consiste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à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nourrir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les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jeunes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larves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avec du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miel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de la </a:t>
            </a:r>
            <a:r>
              <a:rPr lang="en-US" sz="1300" u="sng" dirty="0">
                <a:solidFill>
                  <a:srgbClr val="44444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gelée royale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444444"/>
              </a:buClr>
              <a:buSzPts val="1300"/>
              <a:buFont typeface="Times New Roman"/>
              <a:buNone/>
            </a:pP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</a:t>
            </a:r>
            <a:r>
              <a:rPr lang="en-US" sz="1300" u="sng" dirty="0">
                <a:solidFill>
                  <a:srgbClr val="44444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300" u="sng" dirty="0" err="1">
                <a:solidFill>
                  <a:srgbClr val="44444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nourricières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sont des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abeilles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âgées de 6 à 12 jours. Pendant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cette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période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vont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travailler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24h/24 sans faire la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moindre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sieste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444444"/>
              </a:buClr>
              <a:buSzPts val="1300"/>
              <a:buFont typeface="Times New Roman"/>
              <a:buNone/>
            </a:pP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Elles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pourront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à nouveau faire des pauses et des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siestes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lorsqu’elles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passeront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à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leur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tâche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suivante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magasinière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vers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leur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300" dirty="0" err="1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douzième</a:t>
            </a:r>
            <a:r>
              <a:rPr lang="en-US" sz="1300" dirty="0">
                <a:solidFill>
                  <a:srgbClr val="44444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jour).</a:t>
            </a:r>
            <a:endParaRPr dirty="0"/>
          </a:p>
          <a:p>
            <a:pPr marL="342900" lvl="1" indent="-341312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Noto Sans Symbols"/>
              <a:buChar char="⮚"/>
            </a:pP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L’hiver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Elles </a:t>
            </a: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n'entrent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pas en hibernation </a:t>
            </a: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mais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sortent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moins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 ruche.</a:t>
            </a:r>
            <a:endParaRPr sz="1100" dirty="0"/>
          </a:p>
          <a:p>
            <a:pPr marL="342900" lvl="0" indent="-303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600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1" indent="-3413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Noto Sans Symbols"/>
              <a:buChar char="⮚"/>
            </a:pP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</a:t>
            </a: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important, que les </a:t>
            </a:r>
            <a:r>
              <a:rPr lang="en-US" sz="1600" b="1" i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réserves</a:t>
            </a:r>
            <a:r>
              <a:rPr lang="en-US" sz="16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1600" b="1" i="1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miel</a:t>
            </a:r>
            <a:r>
              <a:rPr lang="en-US" sz="16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soient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6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suffisantes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pour que </a:t>
            </a: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l’essaim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 </a:t>
            </a:r>
            <a:r>
              <a:rPr lang="en-US" sz="1600" dirty="0" err="1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meure</a:t>
            </a:r>
            <a:r>
              <a:rPr lang="en-US" sz="16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pas.</a:t>
            </a:r>
            <a:endParaRPr sz="11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600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19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45112" cy="4008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7" name="Google Shape;47;p2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L’abeille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descendante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guèpe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guèpe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l'ancêtre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de trois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insectes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l’abeille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, le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frelon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et la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fourmi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</a:pP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l’abeille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végétarienne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, le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frelon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carnivore et la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fourmi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omnivore.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Ils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vivent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communauté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autour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d’une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dirty="0" err="1"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Il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existe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nombreux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types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d'abeilles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peut-être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même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20 000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espèces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et les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différences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entre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elles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nombreuses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Certaines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fabriquent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du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miel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d'autres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pas.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Certaines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piquent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d'autres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non.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La tête de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l'abeille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abrite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son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cerveau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Elle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présente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2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antennes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, 2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gros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yeux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sur les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cotés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et 3 petits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yeux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sur le front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disposés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en triangle(les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ocelles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),2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mandibules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et 1 langue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Les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antennes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sevent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nez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et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Avec ses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yeux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elle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perçoit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 bleu, le vert et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l'ultraviolet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Le thorax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supporte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les 6 pattes et 4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ailes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L'abdomen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contient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son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systèem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respiratoire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digerstif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et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reproducteur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, les glandes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cirières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et le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dard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Verdana"/>
              <a:buNone/>
            </a:pP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Ses pattes sont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muniées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de 2 griffes, de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coussins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adesifs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pour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s'agripper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, de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peigne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pour se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nettoyer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et de brosse pour faire des pelotes de pollen et les pattes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arrière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sont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munies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d'une</a:t>
            </a:r>
            <a:r>
              <a:rPr lang="en-US" sz="120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corbeille pour transporter le pollen.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" name="Google Shape;48;p2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31115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2" name="Google Shape;242;p20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30 % des colonies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disparaissent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chaque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année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en France. </a:t>
            </a:r>
            <a:endParaRPr dirty="0"/>
          </a:p>
          <a:p>
            <a:pPr marL="215900" lvl="0" indent="-21431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l’utilisation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l’agriculture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intensive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d'i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nsecticides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neurotoxiques</a:t>
            </a: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abeilles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désorientées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et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empoisonnées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le varroa a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été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importé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de Chine en 1980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None/>
            </a:pP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frelons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asiatiques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qui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envahissent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l’Europe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viennent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d’un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seul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conteneur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poteries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chinoises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importé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en France en 2005 dans le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sud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00" dirty="0" err="1">
                <a:latin typeface="Arial"/>
                <a:ea typeface="Arial"/>
                <a:cs typeface="Arial"/>
                <a:sym typeface="Arial"/>
              </a:rPr>
              <a:t>ouest</a:t>
            </a:r>
            <a:r>
              <a:rPr lang="en-US" sz="1300" dirty="0">
                <a:latin typeface="Arial"/>
                <a:ea typeface="Arial"/>
                <a:cs typeface="Arial"/>
                <a:sym typeface="Arial"/>
              </a:rPr>
              <a:t> de la France.</a:t>
            </a:r>
            <a:endParaRPr dirty="0"/>
          </a:p>
        </p:txBody>
      </p:sp>
      <p:sp>
        <p:nvSpPr>
          <p:cNvPr id="251" name="Google Shape;251;p21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0" name="Google Shape;260;p22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2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0" name="Google Shape;270;p23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/>
          </a:p>
        </p:txBody>
      </p:sp>
      <p:sp>
        <p:nvSpPr>
          <p:cNvPr id="55" name="Google Shape;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62088" y="717550"/>
            <a:ext cx="493395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" name="Google Shape;56;p3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6050" cy="410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45112" cy="4008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1" indent="-3413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300"/>
              <a:buFont typeface="Noto Sans Symbols"/>
              <a:buChar char="⮚"/>
            </a:pP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es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abeilles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maintiennent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la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température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de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leur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ruche </a:t>
            </a:r>
            <a:r>
              <a:rPr lang="en-US" sz="13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entre </a:t>
            </a:r>
            <a:r>
              <a:rPr lang="en-US" sz="1300" b="1" i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30</a:t>
            </a:r>
            <a:r>
              <a:rPr lang="en-US" sz="13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et 35 °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endParaRPr dirty="0"/>
          </a:p>
          <a:p>
            <a:pPr marL="342900" lvl="0" indent="-303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1" indent="-3413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300"/>
              <a:buFont typeface="Noto Sans Symbols"/>
              <a:buChar char="⮚"/>
            </a:pP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quand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il fait très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froid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, les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abeilles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forment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un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paquet</a:t>
            </a:r>
            <a:r>
              <a:rPr lang="en-US" sz="13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très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serré</a:t>
            </a:r>
            <a:r>
              <a:rPr lang="en-US" sz="13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et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contractent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leurs muscles,</a:t>
            </a:r>
            <a:endParaRPr dirty="0"/>
          </a:p>
          <a:p>
            <a:pPr marL="342900" lvl="0" indent="-303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1" indent="-3413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300"/>
              <a:buFont typeface="Noto Sans Symbols"/>
              <a:buChar char="⮚"/>
            </a:pP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quand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Il fait très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chaud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, les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abeilles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ventilent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la ruche </a:t>
            </a:r>
            <a:r>
              <a:rPr lang="en-US" sz="13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en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battant</a:t>
            </a:r>
            <a:r>
              <a:rPr lang="en-US" sz="13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leurs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ailes</a:t>
            </a:r>
            <a:r>
              <a:rPr lang="en-US" sz="13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à l’entrée de la ruche,</a:t>
            </a:r>
            <a:endParaRPr dirty="0"/>
          </a:p>
          <a:p>
            <a:pPr marL="342900" lvl="0" indent="-303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3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1" indent="-3413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300"/>
              <a:buFont typeface="Noto Sans Symbols"/>
              <a:buChar char="⮚"/>
            </a:pP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les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abeilles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remplissent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chaque crevasse de </a:t>
            </a:r>
            <a:r>
              <a:rPr lang="en-US" sz="1300" b="1" i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propolis pour  limiter les courants </a:t>
            </a:r>
            <a:r>
              <a:rPr lang="en-US" sz="1300" b="1" i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d’air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et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aussi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3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bloquer</a:t>
            </a:r>
            <a:r>
              <a:rPr lang="en-US" sz="13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les parasites.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" name="Google Shape;69;p4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8" name="Google Shape;78;p5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6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095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-"/>
            </a:pPr>
            <a:r>
              <a:rPr lang="en-US" sz="1300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Les ouvrières font tout le travail de la ruche.</a:t>
            </a:r>
            <a:endParaRPr dirty="0"/>
          </a:p>
          <a:p>
            <a:pPr marL="457200" lvl="0" indent="-30956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Noto Sans Symbols"/>
              <a:buChar char="-"/>
            </a:pPr>
            <a:r>
              <a:rPr lang="en-US" sz="1300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une abeille </a:t>
            </a:r>
            <a:r>
              <a:rPr lang="en-US" sz="1300" dirty="0" err="1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d’été</a:t>
            </a:r>
            <a:r>
              <a:rPr lang="en-US" sz="1300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 vit entre 45 et 60 jours, une abeille </a:t>
            </a:r>
            <a:r>
              <a:rPr lang="en-US" sz="1300" dirty="0" err="1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d’hiver</a:t>
            </a:r>
            <a:r>
              <a:rPr lang="en-US" sz="1300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 vit 150 à 200 jours.</a:t>
            </a:r>
            <a:endParaRPr dirty="0"/>
          </a:p>
          <a:p>
            <a:pPr marL="457200" lvl="0" indent="-309562" algn="l" rtl="0">
              <a:spcBef>
                <a:spcPts val="0"/>
              </a:spcBef>
              <a:spcAft>
                <a:spcPts val="0"/>
              </a:spcAft>
              <a:buClr>
                <a:srgbClr val="902DEF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rgbClr val="902DE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lus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grosse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que les ouvrières, la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reine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seule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à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pondre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œufs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jusqu'à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2 000 par jour) qu'elle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dépose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au fond des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alvéoles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457200" lvl="0" indent="-309562" algn="l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Pour que la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reine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puisse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pondre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, elle doit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avoir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être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u="sng" dirty="0" err="1">
                <a:solidFill>
                  <a:srgbClr val="902DE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fécondée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par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plusieurs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faux-bourdons.</a:t>
            </a:r>
            <a:endParaRPr dirty="0"/>
          </a:p>
          <a:p>
            <a:pPr marL="457200" lvl="0" indent="-309562" algn="l" rtl="0">
              <a:spcBef>
                <a:spcPts val="0"/>
              </a:spcBef>
              <a:spcAft>
                <a:spcPts val="0"/>
              </a:spcAft>
              <a:buClr>
                <a:srgbClr val="902DEF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rgbClr val="902DEF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mâles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aussi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appelés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faux-bourdons,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ont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deux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gros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yeux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qui se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touchent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Ils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ne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possèdent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pas de </a:t>
            </a:r>
            <a:r>
              <a:rPr lang="en-US" sz="1200" b="1" u="sng" dirty="0" err="1">
                <a:solidFill>
                  <a:srgbClr val="902DE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dard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de corbeille, et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leur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langue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trop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courte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pour aspirer le nectar des fleurs.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Leur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principal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rôle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200" b="1" u="sng" dirty="0" err="1">
                <a:solidFill>
                  <a:srgbClr val="902DE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fécondation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200" dirty="0" err="1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reine</a:t>
            </a:r>
            <a:r>
              <a:rPr lang="en-US" sz="1200" dirty="0">
                <a:solidFill>
                  <a:srgbClr val="21252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87" name="Google Shape;87;p6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7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1" indent="-3667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400"/>
              <a:buFont typeface="Noto Sans Symbols"/>
              <a:buChar char="⮚"/>
            </a:pP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Une abeille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devient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Reine en continuant à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être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nourrie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avec de la </a:t>
            </a:r>
            <a:r>
              <a:rPr lang="en-US" sz="1400" b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gelée royale au </a:t>
            </a:r>
            <a:r>
              <a:rPr lang="en-US" sz="1400" b="1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delà</a:t>
            </a:r>
            <a:r>
              <a:rPr lang="en-US" sz="1400" b="1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des 3 premiers jours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endParaRPr dirty="0"/>
          </a:p>
          <a:p>
            <a:pPr marL="457200" lvl="0" indent="-4175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1" indent="-3667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400"/>
              <a:buFont typeface="Noto Sans Symbols"/>
              <a:buChar char="⮚"/>
            </a:pP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les futures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reines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sont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élevées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dans des cellules Royales.</a:t>
            </a:r>
            <a:endParaRPr dirty="0"/>
          </a:p>
          <a:p>
            <a:pPr marL="457200" lvl="1" indent="-2778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400"/>
              <a:buFont typeface="Noto Sans Symbols"/>
              <a:buNone/>
            </a:pPr>
            <a:endParaRPr sz="14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1" indent="-3667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400"/>
              <a:buFont typeface="Noto Sans Symbols"/>
              <a:buChar char="⮚"/>
            </a:pP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Le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couvain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est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constitué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des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alvéoles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qui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contiennent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des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œufs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 et des </a:t>
            </a:r>
            <a:r>
              <a:rPr lang="en-US" sz="1400" dirty="0" err="1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larves</a:t>
            </a:r>
            <a:r>
              <a:rPr lang="en-US" sz="1400" dirty="0">
                <a:solidFill>
                  <a:srgbClr val="000099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9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5" name="Google Shape;95;p7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45112" cy="4008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5" name="Google Shape;105;p8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seule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fonction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du Faux Bourdon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féconder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À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certaines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périodes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lorsque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température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s’y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prête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les Faux Bourdons se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regroupent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dans un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endroit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connu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d’eux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seuls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forment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nuages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dans le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ciel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Ils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attendent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l’arrivée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reines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Les plus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rapides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arriveront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rattraper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la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féconderont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puis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mourront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Les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autres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rentreront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à la ruche ;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ils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pourront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rentrer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dans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n’importe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quelle ruche et y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seront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acceptés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contrairement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aux ouvrières qui sont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inféodées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leur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ruche</a:t>
            </a:r>
            <a:endParaRPr dirty="0"/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Les Faux Bourdons ne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butinent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pas, ne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nettoient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pas, ne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peuvent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pas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défendre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la ruche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contre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les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envahisseurs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En revanche,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ils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mangent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du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miel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444444"/>
              </a:buClr>
              <a:buSzPts val="1200"/>
              <a:buFont typeface="Arial"/>
              <a:buNone/>
            </a:pP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C’est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certainement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la raison pour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laquelle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les Faux Bourdons sont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chassés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la ruche une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fois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période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des vols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nuptiaux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terminée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dès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que les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réserves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diminuent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Les ouvrières les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regroupent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au fond de la ruche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puis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les font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sortir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cette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dernière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Parfois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elles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n’hésitent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pas à les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piquer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 pour les </a:t>
            </a:r>
            <a:r>
              <a:rPr lang="en-US" sz="1200" dirty="0" err="1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supprimer</a:t>
            </a:r>
            <a:r>
              <a:rPr lang="en-US" sz="1200" dirty="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8:notes"/>
          <p:cNvSpPr txBox="1"/>
          <p:nvPr/>
        </p:nvSpPr>
        <p:spPr>
          <a:xfrm>
            <a:off x="4278312" y="10156825"/>
            <a:ext cx="3281362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25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ldNum" idx="12"/>
          </p:nvPr>
        </p:nvSpPr>
        <p:spPr>
          <a:xfrm>
            <a:off x="7119937" y="7007225"/>
            <a:ext cx="226536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sldNum" idx="12"/>
          </p:nvPr>
        </p:nvSpPr>
        <p:spPr>
          <a:xfrm>
            <a:off x="7119937" y="7007225"/>
            <a:ext cx="226536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98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7119937" y="7007225"/>
            <a:ext cx="226536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4"/>
          <p:cNvSpPr/>
          <p:nvPr/>
        </p:nvSpPr>
        <p:spPr>
          <a:xfrm>
            <a:off x="693737" y="7007225"/>
            <a:ext cx="2266950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4"/>
          <p:cNvSpPr/>
          <p:nvPr/>
        </p:nvSpPr>
        <p:spPr>
          <a:xfrm>
            <a:off x="3338512" y="7007225"/>
            <a:ext cx="3403600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4"/>
          <p:cNvSpPr txBox="1">
            <a:spLocks noGrp="1"/>
          </p:cNvSpPr>
          <p:nvPr>
            <p:ph type="sldNum" idx="12"/>
          </p:nvPr>
        </p:nvSpPr>
        <p:spPr>
          <a:xfrm>
            <a:off x="7119937" y="7007225"/>
            <a:ext cx="226536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4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98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25" rIns="0" bIns="0" anchor="t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693737" y="7007225"/>
            <a:ext cx="2266950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8"/>
          <p:cNvSpPr/>
          <p:nvPr/>
        </p:nvSpPr>
        <p:spPr>
          <a:xfrm>
            <a:off x="3338512" y="7007225"/>
            <a:ext cx="3403600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8"/>
          <p:cNvSpPr txBox="1">
            <a:spLocks noGrp="1"/>
          </p:cNvSpPr>
          <p:nvPr>
            <p:ph type="sldNum" idx="12"/>
          </p:nvPr>
        </p:nvSpPr>
        <p:spPr>
          <a:xfrm>
            <a:off x="7119937" y="7007225"/>
            <a:ext cx="2265362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98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25" rIns="0" bIns="0" anchor="t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4" Type="http://schemas.openxmlformats.org/officeDocument/2006/relationships/image" Target="../media/image1.jp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3825" y="160337"/>
            <a:ext cx="3163887" cy="34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4017962"/>
            <a:ext cx="945197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5237" y="160337"/>
            <a:ext cx="3440112" cy="371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0475" y="5430837"/>
            <a:ext cx="223202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9637" y="762000"/>
            <a:ext cx="1933575" cy="196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525" y="1390650"/>
            <a:ext cx="193357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4237" y="1335087"/>
            <a:ext cx="20859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0550" y="3289300"/>
            <a:ext cx="178752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0"/>
          <p:cNvPicPr preferRelativeResize="0"/>
          <p:nvPr/>
        </p:nvPicPr>
        <p:blipFill rotWithShape="1">
          <a:blip r:embed="rId8">
            <a:alphaModFix/>
          </a:blip>
          <a:srcRect l="10426" t="10168" r="14858" b="9590"/>
          <a:stretch/>
        </p:blipFill>
        <p:spPr>
          <a:xfrm>
            <a:off x="6945312" y="4160837"/>
            <a:ext cx="2917825" cy="280828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 txBox="1"/>
          <p:nvPr/>
        </p:nvSpPr>
        <p:spPr>
          <a:xfrm>
            <a:off x="3579812" y="6272212"/>
            <a:ext cx="1095375" cy="411162"/>
          </a:xfrm>
          <a:prstGeom prst="rect">
            <a:avLst/>
          </a:prstGeom>
          <a:noFill/>
          <a:ln w="28425" cap="flat" cmpd="sng">
            <a:solidFill>
              <a:srgbClr val="66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1500"/>
              <a:buFont typeface="Calibri"/>
              <a:buNone/>
            </a:pPr>
            <a:r>
              <a:rPr lang="en-US" sz="1500" b="1" i="0" u="none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Jour 1 à 3</a:t>
            </a:r>
            <a:endParaRPr/>
          </a:p>
        </p:txBody>
      </p:sp>
      <p:sp>
        <p:nvSpPr>
          <p:cNvPr id="135" name="Google Shape;135;p10"/>
          <p:cNvSpPr txBox="1"/>
          <p:nvPr/>
        </p:nvSpPr>
        <p:spPr>
          <a:xfrm>
            <a:off x="3722687" y="6969125"/>
            <a:ext cx="15716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Nettoyeuse</a:t>
            </a:r>
            <a:endParaRPr/>
          </a:p>
        </p:txBody>
      </p:sp>
      <p:sp>
        <p:nvSpPr>
          <p:cNvPr id="136" name="Google Shape;136;p10"/>
          <p:cNvSpPr txBox="1"/>
          <p:nvPr/>
        </p:nvSpPr>
        <p:spPr>
          <a:xfrm>
            <a:off x="2016125" y="5038725"/>
            <a:ext cx="1236662" cy="411162"/>
          </a:xfrm>
          <a:prstGeom prst="rect">
            <a:avLst/>
          </a:prstGeom>
          <a:noFill/>
          <a:ln w="28425" cap="flat" cmpd="sng">
            <a:solidFill>
              <a:srgbClr val="66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500"/>
              <a:buFont typeface="Calibri"/>
              <a:buNone/>
            </a:pPr>
            <a:r>
              <a:rPr lang="en-US" sz="1500" b="1" i="0" u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Jour 4 à 11</a:t>
            </a:r>
            <a:endParaRPr/>
          </a:p>
        </p:txBody>
      </p:sp>
      <p:sp>
        <p:nvSpPr>
          <p:cNvPr id="137" name="Google Shape;137;p10"/>
          <p:cNvSpPr txBox="1"/>
          <p:nvPr/>
        </p:nvSpPr>
        <p:spPr>
          <a:xfrm>
            <a:off x="0" y="5518150"/>
            <a:ext cx="15716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Nourrice</a:t>
            </a:r>
            <a:endParaRPr/>
          </a:p>
        </p:txBody>
      </p:sp>
      <p:sp>
        <p:nvSpPr>
          <p:cNvPr id="138" name="Google Shape;138;p10"/>
          <p:cNvSpPr txBox="1"/>
          <p:nvPr/>
        </p:nvSpPr>
        <p:spPr>
          <a:xfrm>
            <a:off x="2638425" y="3289300"/>
            <a:ext cx="1370012" cy="411162"/>
          </a:xfrm>
          <a:prstGeom prst="rect">
            <a:avLst/>
          </a:prstGeom>
          <a:noFill/>
          <a:ln w="28425" cap="flat" cmpd="sng">
            <a:solidFill>
              <a:srgbClr val="66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500"/>
              <a:buFont typeface="Calibri"/>
              <a:buNone/>
            </a:pPr>
            <a:r>
              <a:rPr lang="en-US" sz="1500" b="1" i="0" u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Jour 12 à 17</a:t>
            </a:r>
            <a:endParaRPr/>
          </a:p>
        </p:txBody>
      </p:sp>
      <p:sp>
        <p:nvSpPr>
          <p:cNvPr id="139" name="Google Shape;139;p10"/>
          <p:cNvSpPr txBox="1"/>
          <p:nvPr/>
        </p:nvSpPr>
        <p:spPr>
          <a:xfrm>
            <a:off x="2311400" y="2549525"/>
            <a:ext cx="3633787" cy="73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1600"/>
              <a:buFont typeface="Calibri"/>
              <a:buNone/>
            </a:pPr>
            <a:r>
              <a:rPr lang="en-US" sz="1600" b="1" i="0" u="none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800" b="1" i="0" u="none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agasinière, cirière, architecte et maçonne, ventileuse</a:t>
            </a:r>
            <a:endParaRPr/>
          </a:p>
        </p:txBody>
      </p:sp>
      <p:sp>
        <p:nvSpPr>
          <p:cNvPr id="140" name="Google Shape;140;p10"/>
          <p:cNvSpPr txBox="1"/>
          <p:nvPr/>
        </p:nvSpPr>
        <p:spPr>
          <a:xfrm>
            <a:off x="6146800" y="3578225"/>
            <a:ext cx="1370012" cy="411162"/>
          </a:xfrm>
          <a:prstGeom prst="rect">
            <a:avLst/>
          </a:prstGeom>
          <a:noFill/>
          <a:ln w="28425" cap="flat" cmpd="sng">
            <a:solidFill>
              <a:srgbClr val="66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500"/>
              <a:buFont typeface="Calibri"/>
              <a:buNone/>
            </a:pPr>
            <a:r>
              <a:rPr lang="en-US" sz="1500" b="1" i="0" u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Jour 18 à 21</a:t>
            </a:r>
            <a:endParaRPr/>
          </a:p>
        </p:txBody>
      </p:sp>
      <p:sp>
        <p:nvSpPr>
          <p:cNvPr id="141" name="Google Shape;141;p10"/>
          <p:cNvSpPr txBox="1"/>
          <p:nvPr/>
        </p:nvSpPr>
        <p:spPr>
          <a:xfrm>
            <a:off x="7804150" y="2203450"/>
            <a:ext cx="15716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1800"/>
              <a:buFont typeface="Calibri"/>
              <a:buNone/>
            </a:pPr>
            <a:r>
              <a:rPr lang="en-US" sz="1800" b="1" i="0" u="none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Gardienne</a:t>
            </a:r>
            <a:endParaRPr/>
          </a:p>
        </p:txBody>
      </p:sp>
      <p:sp>
        <p:nvSpPr>
          <p:cNvPr id="142" name="Google Shape;142;p10"/>
          <p:cNvSpPr txBox="1"/>
          <p:nvPr/>
        </p:nvSpPr>
        <p:spPr>
          <a:xfrm>
            <a:off x="6146800" y="5430837"/>
            <a:ext cx="1370012" cy="411162"/>
          </a:xfrm>
          <a:prstGeom prst="rect">
            <a:avLst/>
          </a:prstGeom>
          <a:noFill/>
          <a:ln w="28425" cap="flat" cmpd="sng">
            <a:solidFill>
              <a:srgbClr val="66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500"/>
              <a:buFont typeface="Calibri"/>
              <a:buNone/>
            </a:pPr>
            <a:r>
              <a:rPr lang="en-US" sz="1500" b="1" i="0" u="non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Jour 22 à 45</a:t>
            </a:r>
            <a:endParaRPr/>
          </a:p>
        </p:txBody>
      </p:sp>
      <p:sp>
        <p:nvSpPr>
          <p:cNvPr id="143" name="Google Shape;143;p10"/>
          <p:cNvSpPr txBox="1"/>
          <p:nvPr/>
        </p:nvSpPr>
        <p:spPr>
          <a:xfrm>
            <a:off x="8291512" y="6969125"/>
            <a:ext cx="15716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1800"/>
              <a:buFont typeface="Calibri"/>
              <a:buNone/>
            </a:pPr>
            <a:r>
              <a:rPr lang="en-US" sz="1800" b="1" i="0" u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Butineuse</a:t>
            </a:r>
            <a:endParaRPr dirty="0"/>
          </a:p>
        </p:txBody>
      </p:sp>
      <p:sp>
        <p:nvSpPr>
          <p:cNvPr id="144" name="Google Shape;144;p10"/>
          <p:cNvSpPr txBox="1"/>
          <p:nvPr/>
        </p:nvSpPr>
        <p:spPr>
          <a:xfrm>
            <a:off x="4114800" y="73025"/>
            <a:ext cx="5748337" cy="1262062"/>
          </a:xfrm>
          <a:prstGeom prst="rect">
            <a:avLst/>
          </a:prstGeom>
          <a:noFill/>
          <a:ln w="38150" cap="flat" cmpd="sng">
            <a:solidFill>
              <a:srgbClr val="902D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3700"/>
              <a:buFont typeface="Calibri"/>
              <a:buNone/>
            </a:pPr>
            <a:r>
              <a:rPr lang="en-US" sz="3700" b="1" i="0" u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Les métiers de </a:t>
            </a:r>
            <a:r>
              <a:rPr lang="en-US" sz="3700" b="1" i="0" u="none" dirty="0" err="1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l’abeille</a:t>
            </a:r>
            <a:r>
              <a:rPr lang="en-US" sz="3700" b="1" i="0" u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700" b="1" i="0" u="none" dirty="0" err="1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ouvrière</a:t>
            </a:r>
            <a:endParaRPr dirty="0"/>
          </a:p>
        </p:txBody>
      </p:sp>
      <p:sp>
        <p:nvSpPr>
          <p:cNvPr id="2" name="Flèche : courbe vers le bas 1">
            <a:extLst>
              <a:ext uri="{FF2B5EF4-FFF2-40B4-BE49-F238E27FC236}">
                <a16:creationId xmlns:a16="http://schemas.microsoft.com/office/drawing/2014/main" id="{24DD2009-C222-4E35-BE18-AD096C88CC7D}"/>
              </a:ext>
            </a:extLst>
          </p:cNvPr>
          <p:cNvSpPr/>
          <p:nvPr/>
        </p:nvSpPr>
        <p:spPr>
          <a:xfrm>
            <a:off x="4008437" y="3984624"/>
            <a:ext cx="2062163" cy="13081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 txBox="1"/>
          <p:nvPr/>
        </p:nvSpPr>
        <p:spPr>
          <a:xfrm>
            <a:off x="776287" y="325437"/>
            <a:ext cx="8097837" cy="625475"/>
          </a:xfrm>
          <a:prstGeom prst="rect">
            <a:avLst/>
          </a:prstGeom>
          <a:noFill/>
          <a:ln w="284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900"/>
              <a:buFont typeface="Calibri"/>
              <a:buNone/>
            </a:pPr>
            <a:r>
              <a:rPr lang="en-US" sz="2900" b="1" i="0" u="none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La cirière </a:t>
            </a:r>
            <a:endParaRPr/>
          </a:p>
        </p:txBody>
      </p:sp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725" y="3743325"/>
            <a:ext cx="5149850" cy="367188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1"/>
          <p:cNvSpPr txBox="1"/>
          <p:nvPr/>
        </p:nvSpPr>
        <p:spPr>
          <a:xfrm>
            <a:off x="144462" y="1152525"/>
            <a:ext cx="5759450" cy="251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6150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cirières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sont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dotées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en-US" sz="2400" b="0" i="0" u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paires</a:t>
            </a:r>
            <a:r>
              <a:rPr lang="en-US" sz="24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de glandes 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niveau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leur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abdomen.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rôle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ces glandes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fabriquer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liquide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qui sort sous forme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d’</a:t>
            </a:r>
            <a:r>
              <a:rPr lang="en-US" sz="2400" b="0" i="0" u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écailles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L'écaille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ensuite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mâchée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avec la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salive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l’abeille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formant 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ainsi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une pâte : </a:t>
            </a:r>
            <a:r>
              <a:rPr lang="en-US" sz="2400" b="1" i="0" u="none" dirty="0" err="1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c'est</a:t>
            </a:r>
            <a:r>
              <a:rPr lang="en-US" sz="24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 la cire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152" name="Google Shape;15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5350" y="2447925"/>
            <a:ext cx="3600450" cy="282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/>
          <p:nvPr/>
        </p:nvSpPr>
        <p:spPr>
          <a:xfrm>
            <a:off x="776287" y="325437"/>
            <a:ext cx="8097837" cy="625475"/>
          </a:xfrm>
          <a:prstGeom prst="rect">
            <a:avLst/>
          </a:prstGeom>
          <a:noFill/>
          <a:ln w="284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900"/>
              <a:buFont typeface="Calibri"/>
              <a:buNone/>
            </a:pPr>
            <a:r>
              <a:rPr lang="en-US" sz="2900" b="1" i="0" u="none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La gardienne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576262" y="1046162"/>
            <a:ext cx="5757863" cy="402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262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Gardiennes sont âgées de 18 à </a:t>
            </a:r>
            <a:r>
              <a:rPr lang="en-US" sz="2000" dirty="0"/>
              <a:t>21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jours. 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 se tiennent à l'entrée des trous d'envols et </a:t>
            </a:r>
            <a:r>
              <a:rPr lang="en-US" sz="2000" b="1" dirty="0">
                <a:solidFill>
                  <a:srgbClr val="6600FF"/>
                </a:solidFill>
              </a:rPr>
              <a:t>i</a:t>
            </a:r>
            <a:r>
              <a:rPr lang="en-US" sz="2000" b="1" i="0" u="none" dirty="0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nspectent chaque individu se présentant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000" dirty="0"/>
              <a:t>S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ont capables de reconnaitre l'odeur de leurs soeurs. 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En cas de danger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elles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lancent une alarme chimique provenant notamment de leurs glandes mandibulaires. 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ouvrières perçoivent ces signaux et se mettent en alerte.</a:t>
            </a:r>
            <a:endParaRPr sz="20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212" y="4341812"/>
            <a:ext cx="5491162" cy="285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4125" y="1295400"/>
            <a:ext cx="3602037" cy="44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/>
        </p:nvSpPr>
        <p:spPr>
          <a:xfrm>
            <a:off x="287337" y="2057400"/>
            <a:ext cx="4926012" cy="401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rgbClr val="FF3300"/>
              </a:buClr>
              <a:buSzPts val="2400"/>
              <a:buFont typeface="Arial"/>
              <a:buNone/>
            </a:pPr>
            <a:r>
              <a:rPr lang="en-US" sz="2400" b="0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le nectar </a:t>
            </a:r>
            <a:r>
              <a:rPr lang="en-US" sz="24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8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plonge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trompe à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l'intérieur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du pistil de la fleur 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aspire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nectar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Elle le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stocke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dans son jabot (petite poche dans son estomac)</a:t>
            </a:r>
            <a:r>
              <a:rPr lang="en-US" sz="3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dirty="0"/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FF3300"/>
              </a:buClr>
              <a:buSzPts val="2400"/>
              <a:buFont typeface="Arial"/>
              <a:buNone/>
            </a:pPr>
            <a:r>
              <a:rPr lang="en-US" sz="2400" b="0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400" b="1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le pollen</a:t>
            </a:r>
            <a:r>
              <a:rPr lang="en-US" sz="2400" b="0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L’abeille récolte le pollen avec ses pattes et forme des pelotes qu’elle transporte grâce à de petites 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corbeilles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situées sur ses pattes arrières.</a:t>
            </a:r>
            <a:endParaRPr dirty="0"/>
          </a:p>
        </p:txBody>
      </p:sp>
      <p:sp>
        <p:nvSpPr>
          <p:cNvPr id="168" name="Google Shape;168;p13"/>
          <p:cNvSpPr txBox="1"/>
          <p:nvPr/>
        </p:nvSpPr>
        <p:spPr>
          <a:xfrm>
            <a:off x="776287" y="325437"/>
            <a:ext cx="8097837" cy="625475"/>
          </a:xfrm>
          <a:prstGeom prst="rect">
            <a:avLst/>
          </a:prstGeom>
          <a:noFill/>
          <a:ln w="284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900"/>
              <a:buFont typeface="Calibri"/>
              <a:buNone/>
            </a:pPr>
            <a:r>
              <a:rPr lang="en-US" sz="2900" b="1" i="0" u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en-US" sz="2900" b="1" i="0" u="none" dirty="0" err="1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butinage</a:t>
            </a:r>
            <a:r>
              <a:rPr lang="en-US" sz="2900" b="1" i="0" u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 des ouvrières</a:t>
            </a:r>
            <a:endParaRPr dirty="0"/>
          </a:p>
        </p:txBody>
      </p:sp>
      <p:pic>
        <p:nvPicPr>
          <p:cNvPr id="169" name="Google Shape;16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7337" y="1709737"/>
            <a:ext cx="4560887" cy="26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 txBox="1"/>
          <p:nvPr/>
        </p:nvSpPr>
        <p:spPr>
          <a:xfrm>
            <a:off x="25400" y="1177925"/>
            <a:ext cx="9598025" cy="91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Lorsqu’une abeille a atteint l’âge de </a:t>
            </a:r>
            <a:r>
              <a:rPr lang="en-US" sz="21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butiner</a:t>
            </a:r>
            <a:r>
              <a:rPr lang="en-US" sz="21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elle sort de la ruche et va récolter trois choses différentes :</a:t>
            </a:r>
            <a:endParaRPr dirty="0"/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6167" y="4635501"/>
            <a:ext cx="2943225" cy="259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/>
          <p:nvPr/>
        </p:nvSpPr>
        <p:spPr>
          <a:xfrm>
            <a:off x="323476" y="1038878"/>
            <a:ext cx="5040312" cy="133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4400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aident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 fleurs à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devenir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 fruits et des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légumes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transportant le pollen de fleur en fleur.</a:t>
            </a:r>
            <a:endParaRPr dirty="0"/>
          </a:p>
        </p:txBody>
      </p:sp>
      <p:sp>
        <p:nvSpPr>
          <p:cNvPr id="179" name="Google Shape;179;p14"/>
          <p:cNvSpPr txBox="1"/>
          <p:nvPr/>
        </p:nvSpPr>
        <p:spPr>
          <a:xfrm>
            <a:off x="776287" y="325437"/>
            <a:ext cx="8097837" cy="625475"/>
          </a:xfrm>
          <a:prstGeom prst="rect">
            <a:avLst/>
          </a:prstGeom>
          <a:noFill/>
          <a:ln w="284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900"/>
              <a:buFont typeface="Calibri"/>
              <a:buNone/>
            </a:pPr>
            <a:r>
              <a:rPr lang="en-US" sz="2900" b="1" i="0" u="none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La pollinisation</a:t>
            </a:r>
            <a:endParaRPr/>
          </a:p>
        </p:txBody>
      </p:sp>
      <p:pic>
        <p:nvPicPr>
          <p:cNvPr id="180" name="Google Shape;18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212" y="1209675"/>
            <a:ext cx="4262437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1662" y="5111750"/>
            <a:ext cx="6408737" cy="237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7753" y="2197100"/>
            <a:ext cx="2874962" cy="28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/>
        </p:nvSpPr>
        <p:spPr>
          <a:xfrm>
            <a:off x="7227887" y="6886575"/>
            <a:ext cx="234791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/>
          </a:p>
        </p:txBody>
      </p:sp>
      <p:pic>
        <p:nvPicPr>
          <p:cNvPr id="189" name="Google Shape;18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62" y="519112"/>
            <a:ext cx="987425" cy="108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7737" y="666750"/>
            <a:ext cx="987425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5"/>
          <p:cNvSpPr txBox="1"/>
          <p:nvPr/>
        </p:nvSpPr>
        <p:spPr>
          <a:xfrm>
            <a:off x="3070225" y="428625"/>
            <a:ext cx="3122612" cy="868362"/>
          </a:xfrm>
          <a:prstGeom prst="rect">
            <a:avLst/>
          </a:prstGeom>
          <a:noFill/>
          <a:ln w="29150" cap="flat" cmpd="sng">
            <a:solidFill>
              <a:srgbClr val="CC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9700" tIns="54000" rIns="99700" bIns="54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L’essaimage</a:t>
            </a:r>
            <a:endParaRPr/>
          </a:p>
        </p:txBody>
      </p:sp>
      <p:pic>
        <p:nvPicPr>
          <p:cNvPr id="192" name="Google Shape;19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712" y="2016125"/>
            <a:ext cx="2927350" cy="242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8650" y="2016125"/>
            <a:ext cx="3024187" cy="242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1250" y="2025650"/>
            <a:ext cx="3735387" cy="241458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5"/>
          <p:cNvSpPr txBox="1"/>
          <p:nvPr/>
        </p:nvSpPr>
        <p:spPr>
          <a:xfrm>
            <a:off x="239712" y="4465637"/>
            <a:ext cx="9623425" cy="424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850" rIns="90000" bIns="45000" anchor="t" anchorCtr="0">
            <a:noAutofit/>
          </a:bodyPr>
          <a:lstStyle/>
          <a:p>
            <a:pPr marL="0" marR="0" lvl="0" indent="0" algn="just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None/>
            </a:pPr>
            <a:endParaRPr lang="en-US" sz="2800" dirty="0">
              <a:latin typeface="Trebuchet MS"/>
              <a:sym typeface="Trebuchet MS"/>
            </a:endParaRPr>
          </a:p>
          <a:p>
            <a:pPr marL="0" marR="0" lvl="0" indent="0" algn="just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None/>
            </a:pPr>
            <a:r>
              <a:rPr lang="en-US" sz="2800" dirty="0">
                <a:latin typeface="Trebuchet MS"/>
                <a:sym typeface="Trebuchet MS"/>
              </a:rPr>
              <a:t>Il y a </a:t>
            </a:r>
            <a:r>
              <a:rPr lang="en-US" sz="2800" b="1" i="0" u="none" dirty="0" err="1">
                <a:solidFill>
                  <a:srgbClr val="CC3300"/>
                </a:solidFill>
                <a:latin typeface="Trebuchet MS"/>
                <a:ea typeface="Trebuchet MS"/>
                <a:cs typeface="Trebuchet MS"/>
                <a:sym typeface="Trebuchet MS"/>
              </a:rPr>
              <a:t>essaimage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quand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une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partie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de la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colonie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quitte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la ruche avec la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reine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1" i="0" u="none" dirty="0">
                <a:solidFill>
                  <a:srgbClr val="6600CC"/>
                </a:solidFill>
                <a:latin typeface="Trebuchet MS"/>
                <a:ea typeface="Trebuchet MS"/>
                <a:cs typeface="Trebuchet MS"/>
                <a:sym typeface="Trebuchet MS"/>
              </a:rPr>
              <a:t>pour </a:t>
            </a:r>
            <a:r>
              <a:rPr lang="en-US" sz="2800" b="1" i="0" u="none" dirty="0" err="1">
                <a:solidFill>
                  <a:srgbClr val="6600CC"/>
                </a:solidFill>
                <a:latin typeface="Trebuchet MS"/>
                <a:ea typeface="Trebuchet MS"/>
                <a:cs typeface="Trebuchet MS"/>
                <a:sym typeface="Trebuchet MS"/>
              </a:rPr>
              <a:t>créer</a:t>
            </a:r>
            <a:r>
              <a:rPr lang="en-US" sz="2800" b="1" i="0" u="none" dirty="0">
                <a:solidFill>
                  <a:srgbClr val="6600CC"/>
                </a:solidFill>
                <a:latin typeface="Trebuchet MS"/>
                <a:ea typeface="Trebuchet MS"/>
                <a:cs typeface="Trebuchet MS"/>
                <a:sym typeface="Trebuchet MS"/>
              </a:rPr>
              <a:t> une nouvelle ruch</a:t>
            </a:r>
            <a:r>
              <a:rPr lang="en-US" sz="2800" b="1" dirty="0">
                <a:solidFill>
                  <a:srgbClr val="6600CC"/>
                </a:solidFill>
                <a:latin typeface="Trebuchet MS"/>
                <a:sym typeface="Trebuchet MS"/>
              </a:rPr>
              <a:t>e 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dans un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nouvel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emplacement.</a:t>
            </a:r>
            <a:endParaRPr dirty="0"/>
          </a:p>
          <a:p>
            <a:pPr marL="342900" marR="0" lvl="0" indent="-20796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None/>
            </a:pP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Lorsque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cela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se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produit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un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nombre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important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d'abeilles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reste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dans la ruche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d'origine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élève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une nouvelle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reine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et continue à </a:t>
            </a:r>
            <a:r>
              <a:rPr lang="en-US" sz="2800" b="1" dirty="0" err="1">
                <a:solidFill>
                  <a:srgbClr val="6600CC"/>
                </a:solidFill>
                <a:latin typeface="Trebuchet MS"/>
                <a:sym typeface="Trebuchet MS"/>
              </a:rPr>
              <a:t>prospérer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E1FDA3E-4365-496B-BFA6-99F0C3D6A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2832100"/>
            <a:ext cx="9017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">
            <a:extLst>
              <a:ext uri="{FF2B5EF4-FFF2-40B4-BE49-F238E27FC236}">
                <a16:creationId xmlns:a16="http://schemas.microsoft.com/office/drawing/2014/main" id="{411EF5C4-8A05-41A8-B7AA-D4179BEA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0" y="7094538"/>
            <a:ext cx="23479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>
              <a:lnSpc>
                <a:spcPct val="100000"/>
              </a:lnSpc>
              <a:spcAft>
                <a:spcPct val="0"/>
              </a:spcAft>
            </a:pPr>
            <a:fld id="{C4845FB5-4F31-4CF6-A129-6077D4F5270C}" type="slidenum">
              <a:rPr lang="fr-FR" altLang="fr-FR" sz="1800">
                <a:latin typeface="Calibri" panose="020F0502020204030204" pitchFamily="34" charset="0"/>
                <a:cs typeface="Calibri" panose="020F0502020204030204" pitchFamily="34" charset="0"/>
              </a:rPr>
              <a:pPr algn="r" eaLnBrk="1">
                <a:lnSpc>
                  <a:spcPct val="100000"/>
                </a:lnSpc>
                <a:spcAft>
                  <a:spcPct val="0"/>
                </a:spcAft>
              </a:pPr>
              <a:t>16</a:t>
            </a:fld>
            <a:endParaRPr lang="fr-FR" alt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820" name="Picture 3">
            <a:extLst>
              <a:ext uri="{FF2B5EF4-FFF2-40B4-BE49-F238E27FC236}">
                <a16:creationId xmlns:a16="http://schemas.microsoft.com/office/drawing/2014/main" id="{B41A91BC-938C-46D2-BCF0-C0E578C2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93725"/>
            <a:ext cx="9874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4">
            <a:extLst>
              <a:ext uri="{FF2B5EF4-FFF2-40B4-BE49-F238E27FC236}">
                <a16:creationId xmlns:a16="http://schemas.microsoft.com/office/drawing/2014/main" id="{B4D584B8-D148-4008-ABCD-CF590DDD7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738" y="666750"/>
            <a:ext cx="9874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2" name="Rectangle 5">
            <a:extLst>
              <a:ext uri="{FF2B5EF4-FFF2-40B4-BE49-F238E27FC236}">
                <a16:creationId xmlns:a16="http://schemas.microsoft.com/office/drawing/2014/main" id="{3DDC5F91-85C8-4C23-A1E7-98B43F8FA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5" y="334963"/>
            <a:ext cx="4524375" cy="1262062"/>
          </a:xfrm>
          <a:prstGeom prst="rect">
            <a:avLst/>
          </a:prstGeom>
          <a:noFill/>
          <a:ln w="28440">
            <a:solidFill>
              <a:srgbClr val="ED7D3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90000"/>
              </a:lnSpc>
              <a:spcAft>
                <a:spcPct val="0"/>
              </a:spcAft>
            </a:pPr>
            <a:r>
              <a:rPr lang="fr-FR" altLang="fr-FR" sz="3200" b="1">
                <a:solidFill>
                  <a:srgbClr val="66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produits de la ruche </a:t>
            </a:r>
            <a:r>
              <a:rPr lang="fr-FR" altLang="fr-FR" sz="32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DC8B06A-363C-4F3C-80DD-48619351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068888"/>
            <a:ext cx="845026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0D99A1-6FFD-4021-80BF-81A0CD29F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6167438"/>
            <a:ext cx="8701087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10B0E8-2EEB-4021-B933-58CEC14A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746250"/>
            <a:ext cx="90170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86E9B1-1131-4EE6-A002-1EBA0557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3890963"/>
            <a:ext cx="88153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"/>
          <p:cNvSpPr txBox="1"/>
          <p:nvPr/>
        </p:nvSpPr>
        <p:spPr>
          <a:xfrm>
            <a:off x="7607300" y="233362"/>
            <a:ext cx="2208212" cy="835025"/>
          </a:xfrm>
          <a:prstGeom prst="rect">
            <a:avLst/>
          </a:prstGeom>
          <a:noFill/>
          <a:ln w="12600" cap="flat" cmpd="sng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50" tIns="97550" rIns="97550" bIns="9755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3500"/>
              <a:buFont typeface="Arial"/>
              <a:buNone/>
            </a:pPr>
            <a:r>
              <a:rPr lang="en-US" sz="3500" b="1" i="0" u="none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Le miel</a:t>
            </a:r>
            <a:endParaRPr/>
          </a:p>
        </p:txBody>
      </p:sp>
      <p:pic>
        <p:nvPicPr>
          <p:cNvPr id="217" name="Google Shape;21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25" y="4837112"/>
            <a:ext cx="5759450" cy="261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0475" y="4827587"/>
            <a:ext cx="3473450" cy="24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925" y="149225"/>
            <a:ext cx="6977062" cy="328771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7"/>
          <p:cNvSpPr txBox="1"/>
          <p:nvPr/>
        </p:nvSpPr>
        <p:spPr>
          <a:xfrm>
            <a:off x="266700" y="3491706"/>
            <a:ext cx="9163050" cy="128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butineuse</a:t>
            </a:r>
            <a:r>
              <a:rPr lang="en-US" sz="2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aspire le 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nectar</a:t>
            </a:r>
            <a:r>
              <a:rPr lang="en-US" sz="2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des fleurs </a:t>
            </a:r>
            <a:r>
              <a:rPr lang="en-US" sz="2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puis</a:t>
            </a:r>
            <a:r>
              <a:rPr lang="en-US" sz="2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l'apporte</a:t>
            </a:r>
            <a:r>
              <a:rPr lang="en-US" sz="2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dans son jabot à 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magasinnière</a:t>
            </a:r>
            <a:r>
              <a:rPr lang="en-US" sz="2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qui le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transforme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avec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salive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miel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avant</a:t>
            </a:r>
            <a:r>
              <a:rPr lang="en-US" sz="2400" b="1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le stocker </a:t>
            </a:r>
            <a:r>
              <a:rPr lang="en-US" sz="2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dans les </a:t>
            </a:r>
            <a:r>
              <a:rPr lang="en-US" sz="24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alvéoles</a:t>
            </a:r>
            <a:r>
              <a:rPr lang="en-US" sz="24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la ruche.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"/>
          <p:cNvSpPr txBox="1"/>
          <p:nvPr/>
        </p:nvSpPr>
        <p:spPr>
          <a:xfrm>
            <a:off x="776287" y="325437"/>
            <a:ext cx="9086850" cy="630912"/>
          </a:xfrm>
          <a:prstGeom prst="rect">
            <a:avLst/>
          </a:prstGeom>
          <a:noFill/>
          <a:ln w="284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900"/>
              <a:buFont typeface="Calibri"/>
              <a:buNone/>
            </a:pPr>
            <a:r>
              <a:rPr lang="en-US" sz="2900" b="1" i="0" u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Comment les </a:t>
            </a:r>
            <a:r>
              <a:rPr lang="en-US" sz="2900" b="1" i="0" u="none" dirty="0" err="1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abeilles</a:t>
            </a:r>
            <a:r>
              <a:rPr lang="en-US" sz="2900" b="1" i="0" u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900" b="1" i="0" u="none" dirty="0" err="1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communiquent-elles</a:t>
            </a:r>
            <a:r>
              <a:rPr lang="en-US" sz="2900" b="1" i="0" u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entre </a:t>
            </a:r>
            <a:r>
              <a:rPr lang="en-US" sz="2900" b="1" i="0" u="none" dirty="0" err="1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elles</a:t>
            </a:r>
            <a:r>
              <a:rPr lang="en-US" sz="2900" b="1" i="0" u="none" dirty="0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 ?</a:t>
            </a:r>
            <a:endParaRPr dirty="0"/>
          </a:p>
        </p:txBody>
      </p:sp>
      <p:sp>
        <p:nvSpPr>
          <p:cNvPr id="228" name="Google Shape;228;p18"/>
          <p:cNvSpPr txBox="1"/>
          <p:nvPr/>
        </p:nvSpPr>
        <p:spPr>
          <a:xfrm>
            <a:off x="217488" y="1203194"/>
            <a:ext cx="9550400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55575" rIns="90000" bIns="45000" anchor="t" anchorCtr="0">
            <a:noAutofit/>
          </a:bodyPr>
          <a:lstStyle/>
          <a:p>
            <a:pPr marL="457200" marR="0" lvl="0" indent="-4572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avec les </a:t>
            </a:r>
            <a:r>
              <a:rPr lang="en-US" sz="2800" b="1" i="1" u="none" dirty="0" err="1">
                <a:solidFill>
                  <a:srgbClr val="6600CC"/>
                </a:solidFill>
                <a:latin typeface="Trebuchet MS"/>
                <a:ea typeface="Trebuchet MS"/>
                <a:cs typeface="Trebuchet MS"/>
                <a:sym typeface="Trebuchet MS"/>
              </a:rPr>
              <a:t>phéromones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 : substances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chimiques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émises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par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chacun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des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membres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de la ruche </a:t>
            </a:r>
            <a:r>
              <a:rPr lang="en-US" sz="20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en-US" sz="20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rassemblement</a:t>
            </a:r>
            <a:r>
              <a:rPr lang="en-US" sz="20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, alarme, </a:t>
            </a:r>
            <a:r>
              <a:rPr lang="en-US" sz="20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appartenance</a:t>
            </a:r>
            <a:r>
              <a:rPr lang="en-US" sz="20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à la </a:t>
            </a:r>
            <a:r>
              <a:rPr lang="en-US" sz="20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colonie</a:t>
            </a:r>
            <a:r>
              <a:rPr lang="en-US" sz="20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</a:p>
          <a:p>
            <a:pPr marL="285750" marR="0" lvl="0" indent="-28575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Symbol" panose="05050102010706020507" pitchFamily="18" charset="2"/>
              <a:buChar char="Þ"/>
            </a:pPr>
            <a:endParaRPr dirty="0"/>
          </a:p>
          <a:p>
            <a:pPr marL="457200" marR="0" lvl="0" indent="-45720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ingdings" panose="05000000000000000000" pitchFamily="2" charset="2"/>
              <a:buChar char="§"/>
            </a:pP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=&gt; en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visuel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1" i="1" u="none" dirty="0">
                <a:solidFill>
                  <a:srgbClr val="6600CC"/>
                </a:solidFill>
                <a:latin typeface="Trebuchet MS"/>
                <a:ea typeface="Trebuchet MS"/>
                <a:cs typeface="Trebuchet MS"/>
                <a:sym typeface="Trebuchet MS"/>
              </a:rPr>
              <a:t>avec des </a:t>
            </a:r>
            <a:r>
              <a:rPr lang="en-US" sz="2800" b="1" i="1" u="none" dirty="0" err="1">
                <a:solidFill>
                  <a:srgbClr val="6600CC"/>
                </a:solidFill>
                <a:latin typeface="Trebuchet MS"/>
                <a:ea typeface="Trebuchet MS"/>
                <a:cs typeface="Trebuchet MS"/>
                <a:sym typeface="Trebuchet MS"/>
              </a:rPr>
              <a:t>danses</a:t>
            </a:r>
            <a:r>
              <a:rPr lang="en-US" sz="2800" b="1" i="1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pour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indiquer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où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l'abeille</a:t>
            </a:r>
            <a:r>
              <a:rPr lang="en-US" sz="2800" b="0" i="0" u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a trouvé des fleurs</a:t>
            </a:r>
            <a:endParaRPr dirty="0"/>
          </a:p>
        </p:txBody>
      </p:sp>
      <p:pic>
        <p:nvPicPr>
          <p:cNvPr id="229" name="Google Shape;22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7618" y="3528508"/>
            <a:ext cx="6835318" cy="403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/>
          <p:nvPr/>
        </p:nvSpPr>
        <p:spPr>
          <a:xfrm>
            <a:off x="265112" y="233362"/>
            <a:ext cx="9548812" cy="823912"/>
          </a:xfrm>
          <a:prstGeom prst="rect">
            <a:avLst/>
          </a:prstGeom>
          <a:noFill/>
          <a:ln w="381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3500"/>
              <a:buFont typeface="Arial"/>
              <a:buNone/>
            </a:pPr>
            <a:r>
              <a:rPr lang="en-US" sz="3500" b="1" i="0" u="none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Les abeilles se reposent-elles ?</a:t>
            </a:r>
            <a:r>
              <a:rPr lang="en-US" sz="35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36" name="Google Shape;2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237" y="5259387"/>
            <a:ext cx="316865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2400" y="1109662"/>
            <a:ext cx="4695825" cy="2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400" y="3765550"/>
            <a:ext cx="4695825" cy="250348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 txBox="1"/>
          <p:nvPr/>
        </p:nvSpPr>
        <p:spPr>
          <a:xfrm>
            <a:off x="265112" y="1298575"/>
            <a:ext cx="4876800" cy="41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Elles font des </a:t>
            </a:r>
            <a:r>
              <a:rPr lang="en-US" sz="27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sortes</a:t>
            </a:r>
            <a:r>
              <a:rPr lang="en-US" sz="27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7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siestes</a:t>
            </a:r>
            <a:r>
              <a:rPr lang="en-US" sz="27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plusieurs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fois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dans la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journée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.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n’ont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d’endroit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particulier pour se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reposer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dès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leur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sieste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terminée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elles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remettent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immédiatement</a:t>
            </a:r>
            <a:r>
              <a:rPr lang="en-US" sz="27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 travail.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2"/>
          <p:cNvPicPr preferRelativeResize="0"/>
          <p:nvPr/>
        </p:nvPicPr>
        <p:blipFill rotWithShape="1">
          <a:blip r:embed="rId3">
            <a:alphaModFix/>
          </a:blip>
          <a:srcRect l="4329" t="4090" r="7890" b="3430"/>
          <a:stretch/>
        </p:blipFill>
        <p:spPr>
          <a:xfrm>
            <a:off x="412750" y="1511300"/>
            <a:ext cx="9253537" cy="602456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"/>
          <p:cNvSpPr txBox="1"/>
          <p:nvPr/>
        </p:nvSpPr>
        <p:spPr>
          <a:xfrm>
            <a:off x="117475" y="674687"/>
            <a:ext cx="954881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car elle </a:t>
            </a:r>
            <a:r>
              <a:rPr lang="en-US" sz="1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formée</a:t>
            </a:r>
            <a:r>
              <a:rPr lang="en-US" sz="1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trois parties </a:t>
            </a:r>
            <a:endParaRPr dirty="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</a:t>
            </a:r>
            <a:r>
              <a:rPr lang="en-US" sz="21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tête</a:t>
            </a:r>
            <a:r>
              <a:rPr lang="en-US" sz="1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le </a:t>
            </a:r>
            <a:r>
              <a:rPr lang="en-US" sz="19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thorax</a:t>
            </a:r>
            <a:r>
              <a:rPr lang="en-US" sz="1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(entre le </a:t>
            </a:r>
            <a:r>
              <a:rPr lang="en-US" sz="1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</a:t>
            </a:r>
            <a:r>
              <a:rPr lang="en-US" sz="1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la taille) et </a:t>
            </a:r>
            <a:r>
              <a:rPr lang="en-US" sz="1900" b="0" i="0" u="none" dirty="0" err="1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l'</a:t>
            </a:r>
            <a:r>
              <a:rPr lang="en-US" sz="1900" b="1" i="0" u="none" dirty="0" err="1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abdomen</a:t>
            </a:r>
            <a:r>
              <a:rPr lang="en-US" sz="19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(le </a:t>
            </a:r>
            <a:r>
              <a:rPr lang="en-US" sz="1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ventre</a:t>
            </a:r>
            <a:r>
              <a:rPr lang="en-US" sz="1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dirty="0"/>
          </a:p>
        </p:txBody>
      </p:sp>
      <p:sp>
        <p:nvSpPr>
          <p:cNvPr id="52" name="Google Shape;52;p2"/>
          <p:cNvSpPr txBox="1"/>
          <p:nvPr/>
        </p:nvSpPr>
        <p:spPr>
          <a:xfrm>
            <a:off x="1244600" y="74612"/>
            <a:ext cx="8097837" cy="676275"/>
          </a:xfrm>
          <a:prstGeom prst="rect">
            <a:avLst/>
          </a:prstGeom>
          <a:noFill/>
          <a:ln w="284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700"/>
              <a:buFont typeface="Arial"/>
              <a:buNone/>
            </a:pPr>
            <a:r>
              <a:rPr lang="en-US" sz="27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L'abeille fait </a:t>
            </a:r>
            <a:r>
              <a:rPr lang="en-US" sz="27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partie</a:t>
            </a:r>
            <a:r>
              <a:rPr lang="en-US" sz="27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27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famille</a:t>
            </a:r>
            <a:r>
              <a:rPr lang="en-US" sz="27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27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insectes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 txBox="1"/>
          <p:nvPr/>
        </p:nvSpPr>
        <p:spPr>
          <a:xfrm>
            <a:off x="1152525" y="258762"/>
            <a:ext cx="8097837" cy="676275"/>
          </a:xfrm>
          <a:prstGeom prst="rect">
            <a:avLst/>
          </a:prstGeom>
          <a:noFill/>
          <a:ln w="284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700"/>
              <a:buFont typeface="Arial"/>
              <a:buNone/>
            </a:pPr>
            <a:r>
              <a:rPr lang="en-US" sz="27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L'abeille animal </a:t>
            </a:r>
            <a:r>
              <a:rPr lang="en-US" sz="27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exceptionnel</a:t>
            </a:r>
            <a:r>
              <a:rPr lang="en-US" sz="27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 et indispensable </a:t>
            </a:r>
            <a:endParaRPr dirty="0"/>
          </a:p>
        </p:txBody>
      </p:sp>
      <p:sp>
        <p:nvSpPr>
          <p:cNvPr id="245" name="Google Shape;245;p20"/>
          <p:cNvSpPr txBox="1"/>
          <p:nvPr/>
        </p:nvSpPr>
        <p:spPr>
          <a:xfrm>
            <a:off x="236669" y="2996948"/>
            <a:ext cx="9940066" cy="3017837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285750" marR="0" lvl="0" indent="-2857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 </a:t>
            </a:r>
            <a:r>
              <a:rPr lang="en-US" sz="1800" b="1" i="0" u="none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produit</a:t>
            </a:r>
            <a:r>
              <a:rPr lang="en-US" sz="1800" b="1" i="0" u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le </a:t>
            </a:r>
            <a:r>
              <a:rPr lang="en-US" sz="1800" b="1" i="0" u="none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miel</a:t>
            </a:r>
            <a:r>
              <a:rPr lang="en-US" sz="1800" b="0" i="0" u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produit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exceptionnel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dirty="0"/>
          </a:p>
          <a:p>
            <a:pPr marL="285750" marR="0" lvl="0" indent="-2857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 </a:t>
            </a:r>
            <a:r>
              <a:rPr lang="en-US" sz="1800" b="1" dirty="0" err="1">
                <a:solidFill>
                  <a:srgbClr val="00B050"/>
                </a:solidFill>
              </a:rPr>
              <a:t>sait</a:t>
            </a:r>
            <a:r>
              <a:rPr lang="en-US" sz="1800" b="1" dirty="0">
                <a:solidFill>
                  <a:srgbClr val="00B050"/>
                </a:solidFill>
              </a:rPr>
              <a:t> </a:t>
            </a:r>
            <a:r>
              <a:rPr lang="en-US" sz="1800" b="1" dirty="0" err="1">
                <a:solidFill>
                  <a:srgbClr val="00B050"/>
                </a:solidFill>
              </a:rPr>
              <a:t>s’orienter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elle arrive à 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retrouver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ruche au milieu de bien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d’autres</a:t>
            </a:r>
            <a:endParaRPr sz="1800" dirty="0"/>
          </a:p>
          <a:p>
            <a:pPr marL="285750" marR="0" lvl="0" indent="-2857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 </a:t>
            </a:r>
            <a:r>
              <a:rPr lang="en-US" sz="1800" b="1" dirty="0">
                <a:solidFill>
                  <a:srgbClr val="00B050"/>
                </a:solidFill>
              </a:rPr>
              <a:t>communique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avec les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autres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endParaRPr sz="1800" dirty="0"/>
          </a:p>
          <a:p>
            <a:pPr marL="285750" marR="0" lvl="0" indent="-2857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 </a:t>
            </a:r>
            <a:r>
              <a:rPr lang="en-US" sz="1800" b="1" dirty="0" err="1">
                <a:solidFill>
                  <a:srgbClr val="00B050"/>
                </a:solidFill>
              </a:rPr>
              <a:t>construit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les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ruches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les rayons de cire, les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alvéoles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dirty="0"/>
          </a:p>
          <a:p>
            <a:pPr marL="285750" marR="0" lvl="0" indent="-2857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 vit en </a:t>
            </a:r>
            <a:r>
              <a:rPr lang="en-US" sz="1800" b="1" dirty="0" err="1">
                <a:solidFill>
                  <a:srgbClr val="00B050"/>
                </a:solidFill>
              </a:rPr>
              <a:t>colonnie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très bien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organisée</a:t>
            </a:r>
            <a:endParaRPr sz="1800" dirty="0"/>
          </a:p>
          <a:p>
            <a:pPr marL="285750" marR="0" lvl="0" indent="-2857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Elles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assurent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1800" b="1" dirty="0" err="1">
                <a:solidFill>
                  <a:srgbClr val="00B050"/>
                </a:solidFill>
              </a:rPr>
              <a:t>pollinisation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tranportant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 pollen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d'une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fleur à un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autre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: elle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permettent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aux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plantes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donner des </a:t>
            </a:r>
            <a:r>
              <a:rPr lang="en-US" sz="18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légumes</a:t>
            </a: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des fruits.</a:t>
            </a:r>
            <a:endParaRPr lang="en-US" sz="1800"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8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L’abeille nous fascine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tellement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qu’elle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devenue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l’espèce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animale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plus </a:t>
            </a:r>
            <a:r>
              <a:rPr lang="en-US" sz="20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étudiée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du monde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après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l’être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humain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sz="2000" dirty="0"/>
          </a:p>
        </p:txBody>
      </p:sp>
      <p:sp>
        <p:nvSpPr>
          <p:cNvPr id="246" name="Google Shape;246;p20"/>
          <p:cNvSpPr txBox="1"/>
          <p:nvPr/>
        </p:nvSpPr>
        <p:spPr>
          <a:xfrm>
            <a:off x="1001712" y="6175095"/>
            <a:ext cx="8399462" cy="700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6150" rIns="90000" bIns="450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2400"/>
              <a:buFont typeface="Calibri"/>
              <a:buNone/>
            </a:pPr>
            <a:r>
              <a:rPr lang="en-US" sz="2400" b="1" i="0" u="none" dirty="0" err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Mais</a:t>
            </a:r>
            <a:r>
              <a:rPr lang="en-US" sz="2400" b="1" i="0" u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 il y a de </a:t>
            </a:r>
            <a:r>
              <a:rPr lang="en-US" sz="2400" b="1" i="0" u="none" dirty="0" err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moins</a:t>
            </a:r>
            <a:r>
              <a:rPr lang="en-US" sz="2400" b="1" i="0" u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2400" b="1" i="0" u="none" dirty="0" err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moins</a:t>
            </a:r>
            <a:r>
              <a:rPr lang="en-US" sz="2400" b="1" i="0" u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d’abeilles</a:t>
            </a:r>
            <a:r>
              <a:rPr lang="en-US" sz="2400" b="1" i="0" u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 dans le monde </a:t>
            </a:r>
            <a:r>
              <a:rPr lang="en-US" sz="2400" b="1" i="0" u="none" dirty="0" err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entier</a:t>
            </a:r>
            <a:r>
              <a:rPr lang="en-US" sz="2400" b="1" i="0" u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pic>
        <p:nvPicPr>
          <p:cNvPr id="247" name="Google Shape;247;p20"/>
          <p:cNvPicPr preferRelativeResize="0"/>
          <p:nvPr/>
        </p:nvPicPr>
        <p:blipFill rotWithShape="1">
          <a:blip r:embed="rId3">
            <a:alphaModFix/>
          </a:blip>
          <a:srcRect l="10011" r="5005" b="4997"/>
          <a:stretch/>
        </p:blipFill>
        <p:spPr>
          <a:xfrm>
            <a:off x="3216102" y="935037"/>
            <a:ext cx="3648419" cy="190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"/>
          <p:cNvSpPr txBox="1"/>
          <p:nvPr/>
        </p:nvSpPr>
        <p:spPr>
          <a:xfrm>
            <a:off x="203200" y="1223962"/>
            <a:ext cx="7861300" cy="70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 causes de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disparition</a:t>
            </a:r>
            <a:r>
              <a:rPr lang="en-US" sz="2800" b="0" i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0" i="0" u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794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○"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l’utilisation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l’agriculture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534988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intensive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d'</a:t>
            </a:r>
            <a:r>
              <a:rPr lang="en-US" sz="2800" b="1" i="0" u="none" strike="noStrike" cap="none" dirty="0" err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insecticides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/>
          </a:p>
          <a:p>
            <a:pPr marL="914400" marR="0" lvl="1" indent="-3794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794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○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en-US" sz="2800" b="1" i="0" u="none" strike="noStrike" cap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varroa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: un parasite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tueur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d’abeille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qui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envahit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ruches</a:t>
            </a:r>
            <a:endParaRPr sz="1600" dirty="0"/>
          </a:p>
          <a:p>
            <a:pPr marL="914400" marR="0" lvl="1" indent="-3794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dirty="0"/>
          </a:p>
          <a:p>
            <a:pPr marL="914400" marR="0" lvl="1" indent="-3794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794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○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2800" b="1" i="0" u="none" strike="noStrike" cap="none" dirty="0" err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disparition</a:t>
            </a:r>
            <a:r>
              <a:rPr lang="en-US" sz="2800" b="1" i="0" u="none" strike="noStrike" cap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 des fleurs</a:t>
            </a:r>
            <a:endParaRPr sz="1600" dirty="0"/>
          </a:p>
          <a:p>
            <a:pPr marL="914400" marR="0" lvl="1" indent="-3794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2400"/>
              <a:buFont typeface="Calibri"/>
              <a:buNone/>
            </a:pPr>
            <a:r>
              <a:rPr lang="en-US" sz="2800" b="1" i="0" u="none" strike="noStrike" cap="none" dirty="0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800" b="1" i="0" u="none" strike="noStrike" cap="none" dirty="0" err="1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sauvages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794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1"/>
          <p:cNvSpPr txBox="1"/>
          <p:nvPr/>
        </p:nvSpPr>
        <p:spPr>
          <a:xfrm>
            <a:off x="1100137" y="325437"/>
            <a:ext cx="8101012" cy="930275"/>
          </a:xfrm>
          <a:prstGeom prst="rect">
            <a:avLst/>
          </a:prstGeom>
          <a:noFill/>
          <a:ln w="28425" cap="flat" cmpd="sng">
            <a:solidFill>
              <a:srgbClr val="902D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3500"/>
              <a:buFont typeface="Calibri"/>
              <a:buNone/>
            </a:pPr>
            <a:r>
              <a:rPr lang="en-US" sz="3500" b="1" i="0" u="none" dirty="0">
                <a:solidFill>
                  <a:srgbClr val="FF3333"/>
                </a:solidFill>
                <a:latin typeface="Calibri"/>
                <a:ea typeface="Calibri"/>
                <a:cs typeface="Calibri"/>
                <a:sym typeface="Calibri"/>
              </a:rPr>
              <a:t>L'abeille </a:t>
            </a:r>
            <a:r>
              <a:rPr lang="en-US" sz="3500" b="1" i="0" u="none" dirty="0" err="1">
                <a:solidFill>
                  <a:srgbClr val="FF3333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3500" b="1" i="0" u="none" dirty="0">
                <a:solidFill>
                  <a:srgbClr val="FF3333"/>
                </a:solidFill>
                <a:latin typeface="Calibri"/>
                <a:ea typeface="Calibri"/>
                <a:cs typeface="Calibri"/>
                <a:sym typeface="Calibri"/>
              </a:rPr>
              <a:t> en danger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 i="0" u="none" dirty="0">
              <a:solidFill>
                <a:srgbClr val="FF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5712" y="1655762"/>
            <a:ext cx="2879725" cy="194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937" y="3816350"/>
            <a:ext cx="1439862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2181" y="5327650"/>
            <a:ext cx="3887787" cy="208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"/>
          <p:cNvSpPr txBox="1"/>
          <p:nvPr/>
        </p:nvSpPr>
        <p:spPr>
          <a:xfrm>
            <a:off x="287337" y="6335712"/>
            <a:ext cx="9548812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Reconnaître une abeille par rapport à ces cousins et cousines.</a:t>
            </a:r>
            <a:endParaRPr dirty="0"/>
          </a:p>
        </p:txBody>
      </p:sp>
      <p:pic>
        <p:nvPicPr>
          <p:cNvPr id="264" name="Google Shape;26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600" y="1993900"/>
            <a:ext cx="7808912" cy="434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2"/>
          <p:cNvSpPr txBox="1"/>
          <p:nvPr/>
        </p:nvSpPr>
        <p:spPr>
          <a:xfrm>
            <a:off x="863600" y="1293018"/>
            <a:ext cx="8602662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6150" rIns="90000" bIns="450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Calibri"/>
              <a:buNone/>
            </a:pPr>
            <a:r>
              <a:rPr lang="en-US" sz="2400" b="1" i="0" u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Le plus grand danger pour </a:t>
            </a:r>
            <a:r>
              <a:rPr lang="en-US" sz="2400" b="1" i="0" u="none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l’abeille</a:t>
            </a:r>
            <a:r>
              <a:rPr lang="en-US" sz="2400" b="1" i="0" u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est</a:t>
            </a:r>
            <a:r>
              <a:rPr lang="en-US" sz="2400" b="1" i="0" u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le </a:t>
            </a:r>
            <a:r>
              <a:rPr lang="en-US" sz="2400" b="1" i="0" u="none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frelon</a:t>
            </a:r>
            <a:r>
              <a:rPr lang="en-US" sz="2400" b="1" i="0" u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asiatique</a:t>
            </a:r>
            <a:r>
              <a:rPr lang="en-US" sz="2400" b="1" i="0" u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</p:txBody>
      </p:sp>
      <p:sp>
        <p:nvSpPr>
          <p:cNvPr id="266" name="Google Shape;266;p22"/>
          <p:cNvSpPr/>
          <p:nvPr/>
        </p:nvSpPr>
        <p:spPr>
          <a:xfrm>
            <a:off x="4593515" y="2160587"/>
            <a:ext cx="1886660" cy="3671887"/>
          </a:xfrm>
          <a:prstGeom prst="ellipse">
            <a:avLst/>
          </a:prstGeom>
          <a:noFill/>
          <a:ln w="190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2"/>
          <p:cNvSpPr txBox="1"/>
          <p:nvPr/>
        </p:nvSpPr>
        <p:spPr>
          <a:xfrm>
            <a:off x="314325" y="184150"/>
            <a:ext cx="9548812" cy="823912"/>
          </a:xfrm>
          <a:prstGeom prst="rect">
            <a:avLst/>
          </a:prstGeom>
          <a:noFill/>
          <a:ln w="381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3500"/>
              <a:buFont typeface="Arial"/>
              <a:buNone/>
            </a:pPr>
            <a:r>
              <a:rPr lang="en-US" sz="35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Le plus grand danger pour </a:t>
            </a:r>
            <a:r>
              <a:rPr lang="en-US" sz="3500" b="1" i="0" u="none" dirty="0" err="1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l'abeille</a:t>
            </a:r>
            <a:r>
              <a:rPr lang="en-US" sz="35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3"/>
          <p:cNvPicPr preferRelativeResize="0"/>
          <p:nvPr/>
        </p:nvPicPr>
        <p:blipFill rotWithShape="1">
          <a:blip r:embed="rId3">
            <a:alphaModFix/>
          </a:blip>
          <a:srcRect t="12544"/>
          <a:stretch/>
        </p:blipFill>
        <p:spPr>
          <a:xfrm>
            <a:off x="144462" y="2592387"/>
            <a:ext cx="9753600" cy="470376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3"/>
          <p:cNvSpPr txBox="1"/>
          <p:nvPr/>
        </p:nvSpPr>
        <p:spPr>
          <a:xfrm>
            <a:off x="1100137" y="325437"/>
            <a:ext cx="8101012" cy="2119909"/>
          </a:xfrm>
          <a:prstGeom prst="rect">
            <a:avLst/>
          </a:prstGeom>
          <a:noFill/>
          <a:ln w="28425" cap="flat" cmpd="sng">
            <a:solidFill>
              <a:srgbClr val="902D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3200"/>
              <a:buFont typeface="Calibri"/>
              <a:buNone/>
            </a:pP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L'abeille doit </a:t>
            </a:r>
            <a:r>
              <a:rPr lang="en-US" sz="3200" b="1" i="0" u="none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être</a:t>
            </a: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respectée</a:t>
            </a: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et protégée </a:t>
            </a:r>
            <a:r>
              <a:rPr lang="en-US" sz="3200" b="1" i="0" u="none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afin</a:t>
            </a: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qu'elle continue à </a:t>
            </a:r>
            <a:r>
              <a:rPr lang="en-US" sz="3200" b="1" i="0" u="none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remplir</a:t>
            </a: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son </a:t>
            </a:r>
            <a:r>
              <a:rPr lang="en-US" sz="3200" b="1" i="0" u="none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rôle</a:t>
            </a: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à </a:t>
            </a:r>
            <a:r>
              <a:rPr lang="en-US" sz="3200" b="1" i="0" u="none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l'intérieur</a:t>
            </a: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et à </a:t>
            </a:r>
            <a:r>
              <a:rPr lang="en-US" sz="3200" b="1" i="0" u="none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l'extérieur</a:t>
            </a: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3200" b="1" i="0" u="none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rûche</a:t>
            </a:r>
            <a:r>
              <a:rPr lang="en-US" sz="3200" b="1" i="0" u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rgbClr val="00B050"/>
              </a:solidFill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dirty="0">
              <a:solidFill>
                <a:srgbClr val="FF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 txBox="1"/>
          <p:nvPr/>
        </p:nvSpPr>
        <p:spPr>
          <a:xfrm>
            <a:off x="7227887" y="6886575"/>
            <a:ext cx="2347912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  <p:sp>
        <p:nvSpPr>
          <p:cNvPr id="59" name="Google Shape;59;p3"/>
          <p:cNvSpPr txBox="1"/>
          <p:nvPr/>
        </p:nvSpPr>
        <p:spPr>
          <a:xfrm>
            <a:off x="342901" y="1550192"/>
            <a:ext cx="9500346" cy="5858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-4556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Les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abeilles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sauvages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sont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souvent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solitaires et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n’ont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souvent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pas</a:t>
            </a:r>
          </a:p>
          <a:p>
            <a:pPr marL="457200" marR="0" lvl="1" indent="-4556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reine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. Elles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logent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dans des troncs, dans des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nids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sous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terre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,</a:t>
            </a:r>
          </a:p>
          <a:p>
            <a:pPr marL="457200" marR="0" lvl="1" indent="-4556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dans des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murs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...</a:t>
            </a:r>
            <a:endParaRPr dirty="0"/>
          </a:p>
        </p:txBody>
      </p:sp>
      <p:pic>
        <p:nvPicPr>
          <p:cNvPr id="60" name="Google Shape;6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287337"/>
            <a:ext cx="987425" cy="108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4">
            <a:alphaModFix/>
          </a:blip>
          <a:srcRect t="51564" r="52865"/>
          <a:stretch/>
        </p:blipFill>
        <p:spPr>
          <a:xfrm>
            <a:off x="409575" y="5027612"/>
            <a:ext cx="4095750" cy="225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"/>
          <p:cNvPicPr preferRelativeResize="0"/>
          <p:nvPr/>
        </p:nvPicPr>
        <p:blipFill rotWithShape="1">
          <a:blip r:embed="rId4">
            <a:alphaModFix/>
          </a:blip>
          <a:srcRect l="51112" t="45963" r="1755"/>
          <a:stretch/>
        </p:blipFill>
        <p:spPr>
          <a:xfrm>
            <a:off x="5432425" y="4897437"/>
            <a:ext cx="409575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 rotWithShape="1">
          <a:blip r:embed="rId4">
            <a:alphaModFix/>
          </a:blip>
          <a:srcRect l="50862" b="55364"/>
          <a:stretch/>
        </p:blipFill>
        <p:spPr>
          <a:xfrm>
            <a:off x="5345112" y="2679700"/>
            <a:ext cx="427037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"/>
          <p:cNvPicPr preferRelativeResize="0"/>
          <p:nvPr/>
        </p:nvPicPr>
        <p:blipFill rotWithShape="1">
          <a:blip r:embed="rId4">
            <a:alphaModFix/>
          </a:blip>
          <a:srcRect l="1097" t="16195" r="51768" b="48138"/>
          <a:stretch/>
        </p:blipFill>
        <p:spPr>
          <a:xfrm>
            <a:off x="342900" y="2674937"/>
            <a:ext cx="4095750" cy="165893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"/>
          <p:cNvSpPr txBox="1"/>
          <p:nvPr/>
        </p:nvSpPr>
        <p:spPr>
          <a:xfrm>
            <a:off x="1397150" y="42408"/>
            <a:ext cx="8683475" cy="1366498"/>
          </a:xfrm>
          <a:prstGeom prst="rect">
            <a:avLst/>
          </a:prstGeom>
          <a:noFill/>
          <a:ln w="284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3200"/>
              <a:buFont typeface="Calibri"/>
              <a:buNone/>
            </a:pPr>
            <a:r>
              <a:rPr lang="en-US" sz="3200" b="1" i="0" u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Les </a:t>
            </a:r>
            <a:r>
              <a:rPr lang="en-US" sz="3200" b="1" i="0" u="none" dirty="0" err="1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abeilles</a:t>
            </a:r>
            <a:r>
              <a:rPr lang="en-US" sz="3200" b="1" i="0" u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dirty="0" err="1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sauvages</a:t>
            </a:r>
            <a:r>
              <a:rPr lang="en-US" sz="3200" b="1" i="0" u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 ne </a:t>
            </a:r>
            <a:r>
              <a:rPr lang="en-US" sz="3200" b="1" i="0" u="none" dirty="0" err="1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vivent</a:t>
            </a:r>
            <a:r>
              <a:rPr lang="en-US" sz="3200" b="1" i="0" u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 pas dans une ruche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1041400"/>
            <a:ext cx="3897312" cy="386556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"/>
          <p:cNvSpPr txBox="1"/>
          <p:nvPr/>
        </p:nvSpPr>
        <p:spPr>
          <a:xfrm>
            <a:off x="242887" y="112712"/>
            <a:ext cx="9548812" cy="823912"/>
          </a:xfrm>
          <a:prstGeom prst="rect">
            <a:avLst/>
          </a:prstGeom>
          <a:noFill/>
          <a:ln w="28425" cap="flat" cmpd="sng">
            <a:solidFill>
              <a:srgbClr val="66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3500"/>
              <a:buFont typeface="Arial"/>
              <a:buNone/>
            </a:pPr>
            <a:r>
              <a:rPr lang="en-US" sz="35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L’abeille domestique vit dans une ruche.</a:t>
            </a:r>
            <a:endParaRPr dirty="0"/>
          </a:p>
        </p:txBody>
      </p:sp>
      <p:pic>
        <p:nvPicPr>
          <p:cNvPr id="73" name="Google Shape;73;p4"/>
          <p:cNvPicPr preferRelativeResize="0"/>
          <p:nvPr/>
        </p:nvPicPr>
        <p:blipFill rotWithShape="1">
          <a:blip r:embed="rId4">
            <a:alphaModFix/>
          </a:blip>
          <a:srcRect t="5883" r="15080"/>
          <a:stretch/>
        </p:blipFill>
        <p:spPr>
          <a:xfrm>
            <a:off x="4941887" y="1041400"/>
            <a:ext cx="4700587" cy="3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1887" y="4360862"/>
            <a:ext cx="4700587" cy="29622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"/>
          <p:cNvSpPr txBox="1"/>
          <p:nvPr/>
        </p:nvSpPr>
        <p:spPr>
          <a:xfrm>
            <a:off x="469900" y="5081587"/>
            <a:ext cx="4056062" cy="176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</a:t>
            </a:r>
            <a:r>
              <a:rPr lang="en-US" sz="23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domestiques </a:t>
            </a:r>
            <a:r>
              <a:rPr lang="en-US" sz="23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vivent</a:t>
            </a:r>
            <a:r>
              <a:rPr lang="en-US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lang="en-US" sz="23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colonie</a:t>
            </a:r>
            <a:r>
              <a:rPr lang="en-US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dans une </a:t>
            </a:r>
            <a:r>
              <a:rPr lang="en-US" sz="23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ruche </a:t>
            </a:r>
            <a:r>
              <a:rPr lang="en-US" sz="2300" b="1" i="0" u="none" dirty="0" err="1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fabriquée</a:t>
            </a:r>
            <a:r>
              <a:rPr lang="en-US" sz="23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 par </a:t>
            </a:r>
            <a:r>
              <a:rPr lang="en-US" sz="2300" b="1" i="0" u="none" dirty="0" err="1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l'homme</a:t>
            </a:r>
            <a:r>
              <a:rPr lang="en-US" sz="23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"/>
          <p:cNvSpPr txBox="1"/>
          <p:nvPr/>
        </p:nvSpPr>
        <p:spPr>
          <a:xfrm>
            <a:off x="242887" y="112712"/>
            <a:ext cx="9548812" cy="1463675"/>
          </a:xfrm>
          <a:prstGeom prst="rect">
            <a:avLst/>
          </a:prstGeom>
          <a:noFill/>
          <a:ln w="28425" cap="flat" cmpd="sng">
            <a:solidFill>
              <a:srgbClr val="66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3500"/>
              <a:buFont typeface="Arial"/>
              <a:buNone/>
            </a:pPr>
            <a:r>
              <a:rPr lang="en-US" sz="35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La ruche </a:t>
            </a:r>
            <a:r>
              <a:rPr lang="en-US" sz="35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contient</a:t>
            </a:r>
            <a:r>
              <a:rPr lang="en-US" sz="35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 des cadres </a:t>
            </a:r>
            <a:r>
              <a:rPr lang="en-US" sz="35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tapissés</a:t>
            </a:r>
            <a:r>
              <a:rPr lang="en-US" sz="35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5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d'alvéoles</a:t>
            </a:r>
            <a:r>
              <a:rPr lang="en-US" sz="35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81" name="Google Shape;81;p5"/>
          <p:cNvPicPr preferRelativeResize="0"/>
          <p:nvPr/>
        </p:nvPicPr>
        <p:blipFill rotWithShape="1">
          <a:blip r:embed="rId3">
            <a:alphaModFix/>
          </a:blip>
          <a:srcRect l="9989" t="20034" r="9988" b="5005"/>
          <a:stretch/>
        </p:blipFill>
        <p:spPr>
          <a:xfrm>
            <a:off x="71437" y="1655762"/>
            <a:ext cx="6632575" cy="44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5"/>
          <p:cNvPicPr preferRelativeResize="0"/>
          <p:nvPr/>
        </p:nvPicPr>
        <p:blipFill rotWithShape="1">
          <a:blip r:embed="rId4">
            <a:alphaModFix/>
          </a:blip>
          <a:srcRect r="39758"/>
          <a:stretch/>
        </p:blipFill>
        <p:spPr>
          <a:xfrm>
            <a:off x="6911975" y="2447925"/>
            <a:ext cx="2532062" cy="259238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 txBox="1"/>
          <p:nvPr/>
        </p:nvSpPr>
        <p:spPr>
          <a:xfrm>
            <a:off x="71437" y="6384925"/>
            <a:ext cx="9864725" cy="106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262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alvéoles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sont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construites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 les ouvrières </a:t>
            </a:r>
            <a:r>
              <a:rPr lang="en-US" sz="2000" b="0" i="0" u="none" dirty="0" err="1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bâtisseuses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grace à la </a:t>
            </a:r>
            <a:r>
              <a:rPr lang="en-US" sz="20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cire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fabriquée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 les ouvrières </a:t>
            </a:r>
            <a:r>
              <a:rPr lang="en-US" sz="2000" b="0" i="0" u="none" dirty="0" err="1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cirières</a:t>
            </a:r>
            <a:r>
              <a:rPr lang="en-US" sz="2000" b="0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Elles sont de forme </a:t>
            </a:r>
            <a:r>
              <a:rPr lang="en-US" sz="2000" b="1" dirty="0" err="1">
                <a:solidFill>
                  <a:srgbClr val="CC3300"/>
                </a:solidFill>
              </a:rPr>
              <a:t>hexagonale</a:t>
            </a:r>
            <a:r>
              <a:rPr lang="en-US" sz="2000" b="1" dirty="0">
                <a:solidFill>
                  <a:srgbClr val="CC3300"/>
                </a:solidFill>
              </a:rPr>
              <a:t>. </a:t>
            </a:r>
            <a:endParaRPr sz="2000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/>
          <p:nvPr/>
        </p:nvSpPr>
        <p:spPr>
          <a:xfrm>
            <a:off x="265112" y="233362"/>
            <a:ext cx="9548812" cy="823912"/>
          </a:xfrm>
          <a:prstGeom prst="rect">
            <a:avLst/>
          </a:prstGeom>
          <a:noFill/>
          <a:ln w="381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3500"/>
              <a:buFont typeface="Arial"/>
              <a:buNone/>
            </a:pPr>
            <a:r>
              <a:rPr lang="en-US" sz="35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en-US" sz="3500" b="1" i="0" u="none" dirty="0" err="1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35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 qui </a:t>
            </a:r>
            <a:r>
              <a:rPr lang="en-US" sz="3500" b="1" i="0" u="none" dirty="0" err="1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vivent</a:t>
            </a:r>
            <a:r>
              <a:rPr lang="en-US" sz="35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 dans la ruche </a:t>
            </a:r>
            <a:endParaRPr dirty="0"/>
          </a:p>
        </p:txBody>
      </p:sp>
      <p:sp>
        <p:nvSpPr>
          <p:cNvPr id="90" name="Google Shape;90;p6"/>
          <p:cNvSpPr txBox="1"/>
          <p:nvPr/>
        </p:nvSpPr>
        <p:spPr>
          <a:xfrm>
            <a:off x="265112" y="3321255"/>
            <a:ext cx="9548812" cy="344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4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</a:t>
            </a:r>
            <a:r>
              <a:rPr lang="en-US" sz="2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colonie</a:t>
            </a: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constituée</a:t>
            </a: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  <a:endParaRPr dirty="0"/>
          </a:p>
          <a:p>
            <a:pPr marL="457200" marR="0" lvl="0" indent="-404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4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900"/>
              <a:buFont typeface="Arial"/>
              <a:buChar char="-"/>
            </a:pPr>
            <a:r>
              <a:rPr lang="en-US" sz="2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d'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</a:t>
            </a:r>
            <a:r>
              <a:rPr lang="en-US" sz="2900" b="0" i="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seule</a:t>
            </a: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29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5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(qui vit entre 4 et 5 </a:t>
            </a:r>
            <a:r>
              <a:rPr lang="en-US" sz="25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</a:t>
            </a:r>
            <a:r>
              <a:rPr lang="en-US" sz="25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457200" marR="0" lvl="0" indent="-404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4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900"/>
              <a:buFont typeface="Arial"/>
              <a:buChar char="-"/>
            </a:pP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quelques</a:t>
            </a:r>
            <a:r>
              <a:rPr lang="en-US" sz="2900" b="0" i="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dizaines</a:t>
            </a:r>
            <a:r>
              <a:rPr lang="en-US" sz="2900" b="0" i="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en-US" sz="2900" b="0" i="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centaines</a:t>
            </a: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9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faux-bourdons</a:t>
            </a: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5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vivent</a:t>
            </a:r>
            <a:r>
              <a:rPr lang="en-US" sz="25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environ 6 </a:t>
            </a:r>
            <a:r>
              <a:rPr lang="en-US" sz="25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mois</a:t>
            </a:r>
            <a:r>
              <a:rPr lang="en-US" sz="25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) </a:t>
            </a:r>
            <a:endParaRPr dirty="0"/>
          </a:p>
          <a:p>
            <a:pPr marL="457200" marR="0" lvl="0" indent="-404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4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900"/>
              <a:buFont typeface="Arial"/>
              <a:buChar char="-"/>
            </a:pP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plusieurs</a:t>
            </a:r>
            <a:r>
              <a:rPr lang="en-US" sz="2900" b="0" i="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dizaines</a:t>
            </a:r>
            <a:r>
              <a:rPr lang="en-US" sz="2900" b="0" i="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900" b="0" i="0" u="sng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milliers</a:t>
            </a:r>
            <a:r>
              <a:rPr lang="en-US" sz="29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d'</a:t>
            </a:r>
            <a:r>
              <a:rPr lang="en-US" sz="2900" b="1" dirty="0" err="1">
                <a:solidFill>
                  <a:srgbClr val="CC3300"/>
                </a:solidFill>
              </a:rPr>
              <a:t>ouvrières</a:t>
            </a:r>
            <a:r>
              <a:rPr lang="en-US" sz="2900" b="1" dirty="0">
                <a:solidFill>
                  <a:srgbClr val="CC3300"/>
                </a:solidFill>
              </a:rPr>
              <a:t> </a:t>
            </a:r>
            <a:r>
              <a:rPr lang="en-US" sz="25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5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vivent</a:t>
            </a:r>
            <a:r>
              <a:rPr lang="en-US" sz="25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entre 40 et 150 jours) </a:t>
            </a:r>
            <a:endParaRPr dirty="0"/>
          </a:p>
        </p:txBody>
      </p:sp>
      <p:pic>
        <p:nvPicPr>
          <p:cNvPr id="91" name="Google Shape;91;p6"/>
          <p:cNvPicPr preferRelativeResize="0"/>
          <p:nvPr/>
        </p:nvPicPr>
        <p:blipFill rotWithShape="1">
          <a:blip r:embed="rId3">
            <a:alphaModFix/>
          </a:blip>
          <a:srcRect t="31030" r="2690" b="19216"/>
          <a:stretch/>
        </p:blipFill>
        <p:spPr>
          <a:xfrm>
            <a:off x="0" y="1317625"/>
            <a:ext cx="9840912" cy="18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475" y="4535487"/>
            <a:ext cx="6430962" cy="28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7"/>
          <p:cNvSpPr txBox="1"/>
          <p:nvPr/>
        </p:nvSpPr>
        <p:spPr>
          <a:xfrm>
            <a:off x="117475" y="168275"/>
            <a:ext cx="5492750" cy="787400"/>
          </a:xfrm>
          <a:prstGeom prst="rect">
            <a:avLst/>
          </a:prstGeom>
          <a:noFill/>
          <a:ln w="38150" cap="flat" cmpd="sng">
            <a:solidFill>
              <a:srgbClr val="902D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3700"/>
              <a:buFont typeface="Calibri"/>
              <a:buNone/>
            </a:pPr>
            <a:r>
              <a:rPr lang="en-US" sz="3700" b="1" i="0" u="none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La Reine </a:t>
            </a:r>
            <a:endParaRPr/>
          </a:p>
        </p:txBody>
      </p:sp>
      <p:sp>
        <p:nvSpPr>
          <p:cNvPr id="99" name="Google Shape;99;p7"/>
          <p:cNvSpPr txBox="1"/>
          <p:nvPr/>
        </p:nvSpPr>
        <p:spPr>
          <a:xfrm>
            <a:off x="161925" y="1079500"/>
            <a:ext cx="5953125" cy="335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2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grandit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dans une </a:t>
            </a:r>
            <a:r>
              <a:rPr lang="en-US" sz="22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cellule royale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qui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plus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grande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celle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des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autres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abeilles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2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nourrie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avec de la </a:t>
            </a:r>
            <a:r>
              <a:rPr lang="en-US" sz="22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gelée royale</a:t>
            </a: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2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sort de la ruche une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fois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pour le</a:t>
            </a: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1" dirty="0">
                <a:solidFill>
                  <a:srgbClr val="CC3300"/>
                </a:solidFill>
              </a:rPr>
              <a:t>vol nuptial </a:t>
            </a:r>
            <a:endParaRPr sz="2200" b="1" dirty="0">
              <a:solidFill>
                <a:srgbClr val="CC33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3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pond plus de 2 000 </a:t>
            </a:r>
            <a:r>
              <a:rPr lang="en-US" sz="23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œufs</a:t>
            </a:r>
            <a:r>
              <a:rPr lang="en-US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 jour, </a:t>
            </a:r>
            <a:r>
              <a:rPr lang="en-US" sz="23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soit</a:t>
            </a:r>
            <a:r>
              <a:rPr lang="en-US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plus d'un </a:t>
            </a:r>
            <a:r>
              <a:rPr lang="en-US" sz="23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œuf</a:t>
            </a:r>
            <a:r>
              <a:rPr lang="en-US" sz="23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 par minute</a:t>
            </a:r>
            <a:r>
              <a:rPr lang="en-US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!</a:t>
            </a:r>
            <a:endParaRPr dirty="0"/>
          </a:p>
        </p:txBody>
      </p:sp>
      <p:pic>
        <p:nvPicPr>
          <p:cNvPr id="100" name="Google Shape;100;p7"/>
          <p:cNvPicPr preferRelativeResize="0"/>
          <p:nvPr/>
        </p:nvPicPr>
        <p:blipFill rotWithShape="1">
          <a:blip r:embed="rId4">
            <a:alphaModFix/>
          </a:blip>
          <a:srcRect l="28797" t="7761" r="29907" b="6445"/>
          <a:stretch/>
        </p:blipFill>
        <p:spPr>
          <a:xfrm>
            <a:off x="7242175" y="330200"/>
            <a:ext cx="2119312" cy="427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7"/>
          <p:cNvPicPr preferRelativeResize="0"/>
          <p:nvPr/>
        </p:nvPicPr>
        <p:blipFill rotWithShape="1">
          <a:blip r:embed="rId5">
            <a:alphaModFix/>
          </a:blip>
          <a:srcRect l="19931" t="23538" r="17997" b="16778"/>
          <a:stretch/>
        </p:blipFill>
        <p:spPr>
          <a:xfrm>
            <a:off x="6997700" y="4548187"/>
            <a:ext cx="2578100" cy="22209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 txBox="1"/>
          <p:nvPr/>
        </p:nvSpPr>
        <p:spPr>
          <a:xfrm>
            <a:off x="7497762" y="6911975"/>
            <a:ext cx="1287462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Le couvain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/>
        </p:nvSpPr>
        <p:spPr>
          <a:xfrm>
            <a:off x="117475" y="168275"/>
            <a:ext cx="4806950" cy="1041400"/>
          </a:xfrm>
          <a:prstGeom prst="rect">
            <a:avLst/>
          </a:prstGeom>
          <a:noFill/>
          <a:ln w="38150" cap="flat" cmpd="sng">
            <a:solidFill>
              <a:srgbClr val="902D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ts val="3700"/>
              <a:buFont typeface="Calibri"/>
              <a:buNone/>
            </a:pPr>
            <a:r>
              <a:rPr lang="en-US" sz="3700" b="1" i="0" u="none">
                <a:solidFill>
                  <a:srgbClr val="6600CC"/>
                </a:solidFill>
                <a:latin typeface="Calibri"/>
                <a:ea typeface="Calibri"/>
                <a:cs typeface="Calibri"/>
                <a:sym typeface="Calibri"/>
              </a:rPr>
              <a:t>Le faux-bourdon </a:t>
            </a:r>
            <a:endParaRPr/>
          </a:p>
        </p:txBody>
      </p:sp>
      <p:pic>
        <p:nvPicPr>
          <p:cNvPr id="109" name="Google Shape;10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7125" y="534987"/>
            <a:ext cx="3700462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8"/>
          <p:cNvSpPr txBox="1"/>
          <p:nvPr/>
        </p:nvSpPr>
        <p:spPr>
          <a:xfrm>
            <a:off x="152400" y="1885950"/>
            <a:ext cx="5972175" cy="185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C’est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 nom de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</a:t>
            </a:r>
            <a:r>
              <a:rPr lang="en-US" sz="22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abeille</a:t>
            </a:r>
            <a:r>
              <a:rPr lang="en-US" sz="22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1" i="0" u="none" dirty="0" err="1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mâle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Aucun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lien de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parenté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avec les bourdons.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le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reconnait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facilement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grande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taille par rapport aux ouvrières, à son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gros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abdomen et à ses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gros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yeux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noirs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globuleux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sp>
        <p:nvSpPr>
          <p:cNvPr id="111" name="Google Shape;111;p8"/>
          <p:cNvSpPr txBox="1"/>
          <p:nvPr/>
        </p:nvSpPr>
        <p:spPr>
          <a:xfrm>
            <a:off x="4311650" y="4041775"/>
            <a:ext cx="5767387" cy="318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6712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CC3300"/>
                </a:solidFill>
                <a:latin typeface="Arial"/>
                <a:ea typeface="Arial"/>
                <a:cs typeface="Arial"/>
                <a:sym typeface="Arial"/>
              </a:rPr>
              <a:t>Le faux-bourdon :</a:t>
            </a:r>
            <a:endParaRPr dirty="0"/>
          </a:p>
          <a:p>
            <a:pPr marL="457200" marR="0" lvl="0" indent="-366712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 butine pas les fleurs,</a:t>
            </a:r>
            <a:endParaRPr dirty="0"/>
          </a:p>
          <a:p>
            <a:pPr marL="457200" marR="0" lvl="0" indent="-3667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construit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 les rayons,</a:t>
            </a:r>
            <a:endParaRPr dirty="0"/>
          </a:p>
          <a:p>
            <a:pPr marL="457200" marR="0" lvl="0" indent="-3667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 pique pas (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puisqu'il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n'a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 de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dard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)...</a:t>
            </a:r>
            <a:endParaRPr dirty="0"/>
          </a:p>
          <a:p>
            <a:pPr marL="457200" marR="0" lvl="0" indent="-366712" algn="just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contribue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maintien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22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chaleur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dans la ruche, </a:t>
            </a:r>
            <a:r>
              <a:rPr lang="en-US" sz="22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consomme</a:t>
            </a: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4g de </a:t>
            </a:r>
            <a:r>
              <a:rPr lang="en-US" sz="22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miel</a:t>
            </a: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 jour et </a:t>
            </a:r>
            <a:r>
              <a:rPr lang="en-US" sz="22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féconde</a:t>
            </a:r>
            <a:r>
              <a:rPr lang="en-US" sz="22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2200" b="1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r>
              <a:rPr lang="en-US" sz="22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.</a:t>
            </a:r>
            <a:endParaRPr dirty="0"/>
          </a:p>
        </p:txBody>
      </p:sp>
      <p:pic>
        <p:nvPicPr>
          <p:cNvPr id="112" name="Google Shape;11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4041775"/>
            <a:ext cx="3700462" cy="232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9"/>
          <p:cNvPicPr preferRelativeResize="0"/>
          <p:nvPr/>
        </p:nvPicPr>
        <p:blipFill rotWithShape="1">
          <a:blip r:embed="rId3">
            <a:alphaModFix/>
          </a:blip>
          <a:srcRect t="20101" b="20100"/>
          <a:stretch/>
        </p:blipFill>
        <p:spPr>
          <a:xfrm>
            <a:off x="1871662" y="1282700"/>
            <a:ext cx="6589712" cy="295433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9"/>
          <p:cNvSpPr txBox="1"/>
          <p:nvPr/>
        </p:nvSpPr>
        <p:spPr>
          <a:xfrm>
            <a:off x="1439862" y="360362"/>
            <a:ext cx="6840537" cy="1152525"/>
          </a:xfrm>
          <a:prstGeom prst="rect">
            <a:avLst/>
          </a:prstGeom>
          <a:noFill/>
          <a:ln w="38150" cap="flat" cmpd="sng">
            <a:solidFill>
              <a:srgbClr val="902D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3700"/>
              <a:buFont typeface="Calibri"/>
              <a:buNone/>
            </a:pPr>
            <a:r>
              <a:rPr lang="en-US" sz="3700" b="1" i="0" u="none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Les œufs pondus par la reine </a:t>
            </a:r>
            <a:endParaRPr/>
          </a:p>
        </p:txBody>
      </p:sp>
      <p:sp>
        <p:nvSpPr>
          <p:cNvPr id="119" name="Google Shape;119;p9"/>
          <p:cNvSpPr txBox="1"/>
          <p:nvPr/>
        </p:nvSpPr>
        <p:spPr>
          <a:xfrm>
            <a:off x="1439862" y="4657725"/>
            <a:ext cx="6469062" cy="207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2625" rIns="90000" bIns="45000" anchor="t" anchorCtr="0">
            <a:noAutofit/>
          </a:bodyPr>
          <a:lstStyle/>
          <a:p>
            <a:pPr marL="0" marR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faut </a:t>
            </a:r>
            <a:r>
              <a:rPr lang="en-US" sz="20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16 jours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pour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qu'un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œuf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donne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une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reine</a:t>
            </a:r>
            <a:endParaRPr dirty="0"/>
          </a:p>
          <a:p>
            <a:pPr marL="0" marR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faut </a:t>
            </a:r>
            <a:r>
              <a:rPr lang="en-US" sz="20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24 jours</a:t>
            </a:r>
            <a:r>
              <a:rPr lang="en-US" sz="2000" b="0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qu'un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œuf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donne</a:t>
            </a:r>
            <a:r>
              <a:rPr lang="en-US" sz="20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2000" b="1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faux-bourdon</a:t>
            </a:r>
            <a:endParaRPr dirty="0"/>
          </a:p>
          <a:p>
            <a:pPr marL="0" marR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2000" b="1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Il faut </a:t>
            </a:r>
            <a:r>
              <a:rPr lang="en-US" sz="2000" b="1" i="0" u="none" dirty="0">
                <a:solidFill>
                  <a:srgbClr val="6600CC"/>
                </a:solidFill>
                <a:latin typeface="Arial"/>
                <a:ea typeface="Arial"/>
                <a:cs typeface="Arial"/>
                <a:sym typeface="Arial"/>
              </a:rPr>
              <a:t>21 jours</a:t>
            </a:r>
            <a:r>
              <a:rPr lang="en-US" sz="2000" b="1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pour </a:t>
            </a:r>
            <a:r>
              <a:rPr lang="en-US" sz="2000" b="1" i="0" u="none" dirty="0" err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qu'un</a:t>
            </a:r>
            <a:r>
              <a:rPr lang="en-US" sz="2000" b="1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œuf</a:t>
            </a:r>
            <a:r>
              <a:rPr lang="en-US" sz="2000" b="1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 i="0" u="none" dirty="0" err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donne</a:t>
            </a:r>
            <a:r>
              <a:rPr lang="en-US" sz="2000" b="1" i="0" u="none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une </a:t>
            </a:r>
            <a:r>
              <a:rPr lang="en-US" sz="2000" b="1" i="0" u="none" dirty="0" err="1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ouvrière</a:t>
            </a:r>
            <a:r>
              <a:rPr lang="en-US" sz="20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20" name="Google Shape;120;p9"/>
          <p:cNvSpPr txBox="1"/>
          <p:nvPr/>
        </p:nvSpPr>
        <p:spPr>
          <a:xfrm>
            <a:off x="2414587" y="4011612"/>
            <a:ext cx="625475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oeuf</a:t>
            </a:r>
            <a:endParaRPr/>
          </a:p>
        </p:txBody>
      </p:sp>
      <p:sp>
        <p:nvSpPr>
          <p:cNvPr id="121" name="Google Shape;121;p9"/>
          <p:cNvSpPr txBox="1"/>
          <p:nvPr/>
        </p:nvSpPr>
        <p:spPr>
          <a:xfrm>
            <a:off x="3727450" y="4006850"/>
            <a:ext cx="676275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larve</a:t>
            </a:r>
            <a:endParaRPr/>
          </a:p>
        </p:txBody>
      </p:sp>
      <p:sp>
        <p:nvSpPr>
          <p:cNvPr id="122" name="Google Shape;122;p9"/>
          <p:cNvSpPr txBox="1"/>
          <p:nvPr/>
        </p:nvSpPr>
        <p:spPr>
          <a:xfrm>
            <a:off x="5565775" y="4044950"/>
            <a:ext cx="995362" cy="34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60875" rIns="90000" bIns="450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nymphe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2705</Words>
  <Application>Microsoft Office PowerPoint</Application>
  <PresentationFormat>Personnalisé</PresentationFormat>
  <Paragraphs>228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Noto Sans Symbols</vt:lpstr>
      <vt:lpstr>Symbol</vt:lpstr>
      <vt:lpstr>Times New Roman</vt:lpstr>
      <vt:lpstr>Trebuchet MS</vt:lpstr>
      <vt:lpstr>Verdana</vt:lpstr>
      <vt:lpstr>Wingdings</vt:lpstr>
      <vt:lpstr>POI_THEME_TEMPLATE_DESIGN</vt:lpstr>
      <vt:lpstr>POI_THEME_TEMPLATE_DESIGN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Hélène GLEN</dc:creator>
  <cp:lastModifiedBy>Utilisateur</cp:lastModifiedBy>
  <cp:revision>2</cp:revision>
  <dcterms:created xsi:type="dcterms:W3CDTF">1601-01-01T00:00:00Z</dcterms:created>
  <dcterms:modified xsi:type="dcterms:W3CDTF">2022-04-23T09:53:08Z</dcterms:modified>
</cp:coreProperties>
</file>